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 id="2147483712" r:id="rId3"/>
    <p:sldMasterId id="2147483752" r:id="rId4"/>
  </p:sldMasterIdLst>
  <p:notesMasterIdLst>
    <p:notesMasterId r:id="rId18"/>
  </p:notesMasterIdLst>
  <p:sldIdLst>
    <p:sldId id="277" r:id="rId5"/>
    <p:sldId id="269" r:id="rId6"/>
    <p:sldId id="278" r:id="rId7"/>
    <p:sldId id="283" r:id="rId8"/>
    <p:sldId id="271" r:id="rId9"/>
    <p:sldId id="282" r:id="rId10"/>
    <p:sldId id="287" r:id="rId11"/>
    <p:sldId id="284" r:id="rId12"/>
    <p:sldId id="285" r:id="rId13"/>
    <p:sldId id="288" r:id="rId14"/>
    <p:sldId id="290" r:id="rId15"/>
    <p:sldId id="273" r:id="rId16"/>
    <p:sldId id="28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7" autoAdjust="0"/>
  </p:normalViewPr>
  <p:slideViewPr>
    <p:cSldViewPr showGuides="1">
      <p:cViewPr varScale="1">
        <p:scale>
          <a:sx n="58" d="100"/>
          <a:sy n="58" d="100"/>
        </p:scale>
        <p:origin x="-16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81EA0-C9E6-4900-8DF5-710C7CFCA0B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8AD776F3-1DD4-47C2-9D41-F36E5032F082}">
      <dgm:prSet phldrT="[Text]" custT="1"/>
      <dgm:spPr/>
      <dgm:t>
        <a:bodyPr/>
        <a:lstStyle/>
        <a:p>
          <a:r>
            <a:rPr lang="en-GB" sz="1200" dirty="0" smtClean="0">
              <a:latin typeface="Calibri" pitchFamily="34" charset="0"/>
            </a:rPr>
            <a:t>Mating</a:t>
          </a:r>
          <a:endParaRPr lang="en-GB" sz="1200" dirty="0">
            <a:latin typeface="Calibri" pitchFamily="34" charset="0"/>
          </a:endParaRPr>
        </a:p>
      </dgm:t>
    </dgm:pt>
    <dgm:pt modelId="{6A0370A6-EC0C-4660-B1ED-A09446E4E412}" type="parTrans" cxnId="{C8C32B3B-92D0-497B-ABE4-A76E8E07316D}">
      <dgm:prSet/>
      <dgm:spPr/>
      <dgm:t>
        <a:bodyPr/>
        <a:lstStyle/>
        <a:p>
          <a:endParaRPr lang="en-GB" sz="1050"/>
        </a:p>
      </dgm:t>
    </dgm:pt>
    <dgm:pt modelId="{D2E78CB2-D5D4-44C4-B240-1F4BDEF4FEFA}" type="sibTrans" cxnId="{C8C32B3B-92D0-497B-ABE4-A76E8E07316D}">
      <dgm:prSet/>
      <dgm:spPr/>
      <dgm:t>
        <a:bodyPr/>
        <a:lstStyle/>
        <a:p>
          <a:endParaRPr lang="en-GB" sz="1050"/>
        </a:p>
      </dgm:t>
    </dgm:pt>
    <dgm:pt modelId="{34AF0AA5-1488-49D8-9392-3001867CA25D}">
      <dgm:prSet phldrT="[Text]" custT="1"/>
      <dgm:spPr/>
      <dgm:t>
        <a:bodyPr/>
        <a:lstStyle/>
        <a:p>
          <a:r>
            <a:rPr lang="en-GB" sz="1200" dirty="0" smtClean="0">
              <a:latin typeface="Calibri" pitchFamily="34" charset="0"/>
            </a:rPr>
            <a:t>Mid-pregnancy scanning</a:t>
          </a:r>
          <a:endParaRPr lang="en-GB" sz="1200" dirty="0">
            <a:latin typeface="Calibri" pitchFamily="34" charset="0"/>
          </a:endParaRPr>
        </a:p>
      </dgm:t>
    </dgm:pt>
    <dgm:pt modelId="{554E1256-2229-4600-822C-B451AD0EA232}" type="parTrans" cxnId="{9367F082-15A1-4951-8710-6CC556FACF7E}">
      <dgm:prSet/>
      <dgm:spPr/>
      <dgm:t>
        <a:bodyPr/>
        <a:lstStyle/>
        <a:p>
          <a:endParaRPr lang="en-GB" sz="1050"/>
        </a:p>
      </dgm:t>
    </dgm:pt>
    <dgm:pt modelId="{1A899CEC-60EB-4B56-AAEE-D0C81F7AAEA9}" type="sibTrans" cxnId="{9367F082-15A1-4951-8710-6CC556FACF7E}">
      <dgm:prSet/>
      <dgm:spPr/>
      <dgm:t>
        <a:bodyPr/>
        <a:lstStyle/>
        <a:p>
          <a:endParaRPr lang="en-GB" sz="1050"/>
        </a:p>
      </dgm:t>
    </dgm:pt>
    <dgm:pt modelId="{143D132A-5656-4884-8E15-D8B36717056E}">
      <dgm:prSet phldrT="[Text]" custT="1"/>
      <dgm:spPr/>
      <dgm:t>
        <a:bodyPr/>
        <a:lstStyle/>
        <a:p>
          <a:r>
            <a:rPr lang="en-GB" sz="1200" dirty="0" smtClean="0">
              <a:latin typeface="Calibri" pitchFamily="34" charset="0"/>
            </a:rPr>
            <a:t>Pre-lambing </a:t>
          </a:r>
          <a:endParaRPr lang="en-GB" sz="1200" dirty="0">
            <a:latin typeface="Calibri" pitchFamily="34" charset="0"/>
          </a:endParaRPr>
        </a:p>
      </dgm:t>
    </dgm:pt>
    <dgm:pt modelId="{CBA0BF48-9D50-47FD-8939-9B966A918124}" type="parTrans" cxnId="{F917E778-2BDB-4DAA-B971-2E2191C48101}">
      <dgm:prSet/>
      <dgm:spPr/>
      <dgm:t>
        <a:bodyPr/>
        <a:lstStyle/>
        <a:p>
          <a:endParaRPr lang="en-GB" sz="1050"/>
        </a:p>
      </dgm:t>
    </dgm:pt>
    <dgm:pt modelId="{B6F12818-B0F7-49BF-BB7F-D073DE3378A4}" type="sibTrans" cxnId="{F917E778-2BDB-4DAA-B971-2E2191C48101}">
      <dgm:prSet/>
      <dgm:spPr/>
      <dgm:t>
        <a:bodyPr/>
        <a:lstStyle/>
        <a:p>
          <a:endParaRPr lang="en-GB" sz="1050"/>
        </a:p>
      </dgm:t>
    </dgm:pt>
    <dgm:pt modelId="{EF3DEAED-A2AB-4E42-8C01-F425AD099B75}">
      <dgm:prSet phldrT="[Text]" custT="1"/>
      <dgm:spPr/>
      <dgm:t>
        <a:bodyPr/>
        <a:lstStyle/>
        <a:p>
          <a:r>
            <a:rPr lang="en-GB" sz="1200" dirty="0" smtClean="0">
              <a:latin typeface="Calibri" pitchFamily="34" charset="0"/>
            </a:rPr>
            <a:t>Lambing</a:t>
          </a:r>
          <a:endParaRPr lang="en-GB" sz="1200" dirty="0">
            <a:latin typeface="Calibri" pitchFamily="34" charset="0"/>
          </a:endParaRPr>
        </a:p>
      </dgm:t>
    </dgm:pt>
    <dgm:pt modelId="{D8E47B24-A32C-4F71-9640-5ED3D14A4A0C}" type="parTrans" cxnId="{647AC148-88FC-4F1F-84AA-DA2696568E8C}">
      <dgm:prSet/>
      <dgm:spPr/>
      <dgm:t>
        <a:bodyPr/>
        <a:lstStyle/>
        <a:p>
          <a:endParaRPr lang="en-GB" sz="1050"/>
        </a:p>
      </dgm:t>
    </dgm:pt>
    <dgm:pt modelId="{60FCAC28-352D-4F4C-8D2B-3F32648D1AD8}" type="sibTrans" cxnId="{647AC148-88FC-4F1F-84AA-DA2696568E8C}">
      <dgm:prSet/>
      <dgm:spPr/>
      <dgm:t>
        <a:bodyPr/>
        <a:lstStyle/>
        <a:p>
          <a:endParaRPr lang="en-GB" sz="1050"/>
        </a:p>
      </dgm:t>
    </dgm:pt>
    <dgm:pt modelId="{567FD15D-6E93-4665-B167-CF8E6ECC36D7}">
      <dgm:prSet phldrT="[Text]" custT="1"/>
      <dgm:spPr/>
      <dgm:t>
        <a:bodyPr/>
        <a:lstStyle/>
        <a:p>
          <a:r>
            <a:rPr lang="en-GB" sz="1200" dirty="0" smtClean="0">
              <a:latin typeface="Calibri" pitchFamily="34" charset="0"/>
            </a:rPr>
            <a:t>8 weeks after lambing</a:t>
          </a:r>
          <a:endParaRPr lang="en-GB" sz="1200" dirty="0">
            <a:latin typeface="Calibri" pitchFamily="34" charset="0"/>
          </a:endParaRPr>
        </a:p>
      </dgm:t>
    </dgm:pt>
    <dgm:pt modelId="{FDD663B7-B666-41BB-A9BC-8E116F38D6DB}" type="parTrans" cxnId="{5B232918-3544-426F-B7F6-FB864348A44F}">
      <dgm:prSet/>
      <dgm:spPr/>
      <dgm:t>
        <a:bodyPr/>
        <a:lstStyle/>
        <a:p>
          <a:endParaRPr lang="en-GB" sz="1050"/>
        </a:p>
      </dgm:t>
    </dgm:pt>
    <dgm:pt modelId="{C7E12941-56A9-4C75-8536-17F31A15FADF}" type="sibTrans" cxnId="{5B232918-3544-426F-B7F6-FB864348A44F}">
      <dgm:prSet/>
      <dgm:spPr/>
      <dgm:t>
        <a:bodyPr/>
        <a:lstStyle/>
        <a:p>
          <a:endParaRPr lang="en-GB" sz="1050"/>
        </a:p>
      </dgm:t>
    </dgm:pt>
    <dgm:pt modelId="{238CA5A9-A753-4208-B597-80E34FC975EB}">
      <dgm:prSet phldrT="[Text]" custT="1"/>
      <dgm:spPr/>
      <dgm:t>
        <a:bodyPr/>
        <a:lstStyle/>
        <a:p>
          <a:r>
            <a:rPr lang="en-GB" sz="1200" dirty="0" smtClean="0">
              <a:latin typeface="Calibri" pitchFamily="34" charset="0"/>
            </a:rPr>
            <a:t>Shearing</a:t>
          </a:r>
          <a:endParaRPr lang="en-GB" sz="1200" dirty="0">
            <a:latin typeface="Calibri" pitchFamily="34" charset="0"/>
          </a:endParaRPr>
        </a:p>
      </dgm:t>
    </dgm:pt>
    <dgm:pt modelId="{E9D77853-219A-46FF-9C33-45D7480B67B7}" type="parTrans" cxnId="{6175870D-CA16-4B08-B283-EDE5ED62E797}">
      <dgm:prSet/>
      <dgm:spPr/>
      <dgm:t>
        <a:bodyPr/>
        <a:lstStyle/>
        <a:p>
          <a:endParaRPr lang="en-GB" sz="1050"/>
        </a:p>
      </dgm:t>
    </dgm:pt>
    <dgm:pt modelId="{5ACEC78F-0D7D-4159-8D69-7D18FF453C47}" type="sibTrans" cxnId="{6175870D-CA16-4B08-B283-EDE5ED62E797}">
      <dgm:prSet/>
      <dgm:spPr/>
      <dgm:t>
        <a:bodyPr/>
        <a:lstStyle/>
        <a:p>
          <a:endParaRPr lang="en-GB" sz="1050"/>
        </a:p>
      </dgm:t>
    </dgm:pt>
    <dgm:pt modelId="{C794E9DD-BC19-470D-B4EB-8F96342AA1E6}">
      <dgm:prSet phldrT="[Text]" custT="1"/>
      <dgm:spPr/>
      <dgm:t>
        <a:bodyPr/>
        <a:lstStyle/>
        <a:p>
          <a:r>
            <a:rPr lang="en-GB" sz="1200" dirty="0" smtClean="0">
              <a:latin typeface="Calibri" pitchFamily="34" charset="0"/>
            </a:rPr>
            <a:t>Weaning</a:t>
          </a:r>
          <a:endParaRPr lang="en-GB" sz="1200" dirty="0">
            <a:latin typeface="Calibri" pitchFamily="34" charset="0"/>
          </a:endParaRPr>
        </a:p>
      </dgm:t>
    </dgm:pt>
    <dgm:pt modelId="{25FD0571-31DC-4E0B-BFD3-D96A4A65256E}" type="parTrans" cxnId="{F578A6B9-AD30-4137-949E-AD4667223F2B}">
      <dgm:prSet/>
      <dgm:spPr/>
      <dgm:t>
        <a:bodyPr/>
        <a:lstStyle/>
        <a:p>
          <a:endParaRPr lang="en-GB" sz="1050"/>
        </a:p>
      </dgm:t>
    </dgm:pt>
    <dgm:pt modelId="{27DD03BD-83B4-4066-AA77-64E73763956B}" type="sibTrans" cxnId="{F578A6B9-AD30-4137-949E-AD4667223F2B}">
      <dgm:prSet/>
      <dgm:spPr/>
      <dgm:t>
        <a:bodyPr/>
        <a:lstStyle/>
        <a:p>
          <a:endParaRPr lang="en-GB" sz="1050"/>
        </a:p>
      </dgm:t>
    </dgm:pt>
    <dgm:pt modelId="{400BB5C7-FCFE-4729-B11C-812C6FF0E1EF}">
      <dgm:prSet phldrT="[Text]" custT="1"/>
      <dgm:spPr/>
      <dgm:t>
        <a:bodyPr/>
        <a:lstStyle/>
        <a:p>
          <a:r>
            <a:rPr lang="en-GB" sz="1200" dirty="0" smtClean="0">
              <a:latin typeface="Calibri" pitchFamily="34" charset="0"/>
            </a:rPr>
            <a:t>Sales</a:t>
          </a:r>
          <a:endParaRPr lang="en-GB" sz="1200" dirty="0">
            <a:latin typeface="Calibri" pitchFamily="34" charset="0"/>
          </a:endParaRPr>
        </a:p>
      </dgm:t>
    </dgm:pt>
    <dgm:pt modelId="{1EC78FF4-EB10-4ADD-80BD-6AD885B4BA09}" type="parTrans" cxnId="{56ED67C4-16B2-4CDC-9CC6-45EEAF9D8972}">
      <dgm:prSet/>
      <dgm:spPr/>
      <dgm:t>
        <a:bodyPr/>
        <a:lstStyle/>
        <a:p>
          <a:endParaRPr lang="en-GB" sz="1050"/>
        </a:p>
      </dgm:t>
    </dgm:pt>
    <dgm:pt modelId="{CE6720D7-0776-4588-AEE4-3A3E1DAE346E}" type="sibTrans" cxnId="{56ED67C4-16B2-4CDC-9CC6-45EEAF9D8972}">
      <dgm:prSet/>
      <dgm:spPr/>
      <dgm:t>
        <a:bodyPr/>
        <a:lstStyle/>
        <a:p>
          <a:endParaRPr lang="en-GB" sz="1050"/>
        </a:p>
      </dgm:t>
    </dgm:pt>
    <dgm:pt modelId="{43C4F9BD-E2BB-4060-A115-B9BC9E0DA3C0}">
      <dgm:prSet phldrT="[Text]" custT="1"/>
      <dgm:spPr/>
      <dgm:t>
        <a:bodyPr/>
        <a:lstStyle/>
        <a:p>
          <a:r>
            <a:rPr lang="en-GB" sz="1200" dirty="0" smtClean="0">
              <a:latin typeface="Calibri" pitchFamily="34" charset="0"/>
            </a:rPr>
            <a:t>Post mating</a:t>
          </a:r>
          <a:endParaRPr lang="en-GB" sz="1200" dirty="0">
            <a:latin typeface="Calibri" pitchFamily="34" charset="0"/>
          </a:endParaRPr>
        </a:p>
      </dgm:t>
    </dgm:pt>
    <dgm:pt modelId="{5840ED27-F6B1-46D1-A094-629C096E1F12}" type="parTrans" cxnId="{B3B0CD56-6660-4908-B85F-5E1C5781E948}">
      <dgm:prSet/>
      <dgm:spPr/>
      <dgm:t>
        <a:bodyPr/>
        <a:lstStyle/>
        <a:p>
          <a:endParaRPr lang="en-GB" sz="1050"/>
        </a:p>
      </dgm:t>
    </dgm:pt>
    <dgm:pt modelId="{7EC24CB0-3A3F-4E97-8890-42BDE1B0D12B}" type="sibTrans" cxnId="{B3B0CD56-6660-4908-B85F-5E1C5781E948}">
      <dgm:prSet/>
      <dgm:spPr/>
      <dgm:t>
        <a:bodyPr/>
        <a:lstStyle/>
        <a:p>
          <a:endParaRPr lang="en-GB" sz="1050"/>
        </a:p>
      </dgm:t>
    </dgm:pt>
    <dgm:pt modelId="{501CD0F5-CE6B-4E25-BDBB-1979169AABF5}" type="pres">
      <dgm:prSet presAssocID="{7B981EA0-C9E6-4900-8DF5-710C7CFCA0BD}" presName="cycle" presStyleCnt="0">
        <dgm:presLayoutVars>
          <dgm:dir/>
          <dgm:resizeHandles val="exact"/>
        </dgm:presLayoutVars>
      </dgm:prSet>
      <dgm:spPr/>
      <dgm:t>
        <a:bodyPr/>
        <a:lstStyle/>
        <a:p>
          <a:endParaRPr lang="en-GB"/>
        </a:p>
      </dgm:t>
    </dgm:pt>
    <dgm:pt modelId="{7C7243C8-F10A-48CB-9293-9902F23B7C0C}" type="pres">
      <dgm:prSet presAssocID="{8AD776F3-1DD4-47C2-9D41-F36E5032F082}" presName="dummy" presStyleCnt="0"/>
      <dgm:spPr/>
    </dgm:pt>
    <dgm:pt modelId="{6ED7E196-687D-450F-AED7-B9BA0AAA4061}" type="pres">
      <dgm:prSet presAssocID="{8AD776F3-1DD4-47C2-9D41-F36E5032F082}" presName="node" presStyleLbl="revTx" presStyleIdx="0" presStyleCnt="9" custScaleX="148630" custScaleY="100000">
        <dgm:presLayoutVars>
          <dgm:bulletEnabled val="1"/>
        </dgm:presLayoutVars>
      </dgm:prSet>
      <dgm:spPr/>
      <dgm:t>
        <a:bodyPr/>
        <a:lstStyle/>
        <a:p>
          <a:endParaRPr lang="en-GB"/>
        </a:p>
      </dgm:t>
    </dgm:pt>
    <dgm:pt modelId="{144E432E-9056-4C50-8721-FD944E35E663}" type="pres">
      <dgm:prSet presAssocID="{D2E78CB2-D5D4-44C4-B240-1F4BDEF4FEFA}" presName="sibTrans" presStyleLbl="node1" presStyleIdx="0" presStyleCnt="9"/>
      <dgm:spPr/>
      <dgm:t>
        <a:bodyPr/>
        <a:lstStyle/>
        <a:p>
          <a:endParaRPr lang="en-GB"/>
        </a:p>
      </dgm:t>
    </dgm:pt>
    <dgm:pt modelId="{658DC34E-00D8-4C57-AA06-1C21C06ED048}" type="pres">
      <dgm:prSet presAssocID="{43C4F9BD-E2BB-4060-A115-B9BC9E0DA3C0}" presName="dummy" presStyleCnt="0"/>
      <dgm:spPr/>
    </dgm:pt>
    <dgm:pt modelId="{7D091178-1022-414C-A4A7-57708E318D28}" type="pres">
      <dgm:prSet presAssocID="{43C4F9BD-E2BB-4060-A115-B9BC9E0DA3C0}" presName="node" presStyleLbl="revTx" presStyleIdx="1" presStyleCnt="9" custScaleX="424860">
        <dgm:presLayoutVars>
          <dgm:bulletEnabled val="1"/>
        </dgm:presLayoutVars>
      </dgm:prSet>
      <dgm:spPr/>
      <dgm:t>
        <a:bodyPr/>
        <a:lstStyle/>
        <a:p>
          <a:endParaRPr lang="en-GB"/>
        </a:p>
      </dgm:t>
    </dgm:pt>
    <dgm:pt modelId="{167DC4B7-6D9C-4D7E-BB42-E9F8F6056A4D}" type="pres">
      <dgm:prSet presAssocID="{7EC24CB0-3A3F-4E97-8890-42BDE1B0D12B}" presName="sibTrans" presStyleLbl="node1" presStyleIdx="1" presStyleCnt="9"/>
      <dgm:spPr/>
      <dgm:t>
        <a:bodyPr/>
        <a:lstStyle/>
        <a:p>
          <a:endParaRPr lang="en-GB"/>
        </a:p>
      </dgm:t>
    </dgm:pt>
    <dgm:pt modelId="{AEBF7E24-8BFB-4F61-B9BE-571CBA22FCF5}" type="pres">
      <dgm:prSet presAssocID="{34AF0AA5-1488-49D8-9392-3001867CA25D}" presName="dummy" presStyleCnt="0"/>
      <dgm:spPr/>
    </dgm:pt>
    <dgm:pt modelId="{4DFAE8CA-5386-4ABE-913C-CEADE60DE823}" type="pres">
      <dgm:prSet presAssocID="{34AF0AA5-1488-49D8-9392-3001867CA25D}" presName="node" presStyleLbl="revTx" presStyleIdx="2" presStyleCnt="9" custScaleX="299560">
        <dgm:presLayoutVars>
          <dgm:bulletEnabled val="1"/>
        </dgm:presLayoutVars>
      </dgm:prSet>
      <dgm:spPr/>
      <dgm:t>
        <a:bodyPr/>
        <a:lstStyle/>
        <a:p>
          <a:endParaRPr lang="en-GB"/>
        </a:p>
      </dgm:t>
    </dgm:pt>
    <dgm:pt modelId="{30596957-5681-4434-A1CD-E030B9A25DCB}" type="pres">
      <dgm:prSet presAssocID="{1A899CEC-60EB-4B56-AAEE-D0C81F7AAEA9}" presName="sibTrans" presStyleLbl="node1" presStyleIdx="2" presStyleCnt="9"/>
      <dgm:spPr/>
      <dgm:t>
        <a:bodyPr/>
        <a:lstStyle/>
        <a:p>
          <a:endParaRPr lang="en-GB"/>
        </a:p>
      </dgm:t>
    </dgm:pt>
    <dgm:pt modelId="{8BC36A91-B1CB-4771-8917-6722BE4853A1}" type="pres">
      <dgm:prSet presAssocID="{143D132A-5656-4884-8E15-D8B36717056E}" presName="dummy" presStyleCnt="0"/>
      <dgm:spPr/>
    </dgm:pt>
    <dgm:pt modelId="{F84B7C99-E522-4D18-BD77-C560649F8D84}" type="pres">
      <dgm:prSet presAssocID="{143D132A-5656-4884-8E15-D8B36717056E}" presName="node" presStyleLbl="revTx" presStyleIdx="3" presStyleCnt="9" custScaleX="201892">
        <dgm:presLayoutVars>
          <dgm:bulletEnabled val="1"/>
        </dgm:presLayoutVars>
      </dgm:prSet>
      <dgm:spPr/>
      <dgm:t>
        <a:bodyPr/>
        <a:lstStyle/>
        <a:p>
          <a:endParaRPr lang="en-GB"/>
        </a:p>
      </dgm:t>
    </dgm:pt>
    <dgm:pt modelId="{DE408B69-D0EB-4ED1-AA2A-ACE579A84D52}" type="pres">
      <dgm:prSet presAssocID="{B6F12818-B0F7-49BF-BB7F-D073DE3378A4}" presName="sibTrans" presStyleLbl="node1" presStyleIdx="3" presStyleCnt="9"/>
      <dgm:spPr/>
      <dgm:t>
        <a:bodyPr/>
        <a:lstStyle/>
        <a:p>
          <a:endParaRPr lang="en-GB"/>
        </a:p>
      </dgm:t>
    </dgm:pt>
    <dgm:pt modelId="{370FC52F-ECA9-4B85-824F-93CE1D735839}" type="pres">
      <dgm:prSet presAssocID="{EF3DEAED-A2AB-4E42-8C01-F425AD099B75}" presName="dummy" presStyleCnt="0"/>
      <dgm:spPr/>
    </dgm:pt>
    <dgm:pt modelId="{6DB1186B-D567-4CC6-BDD7-2C6BD1289B90}" type="pres">
      <dgm:prSet presAssocID="{EF3DEAED-A2AB-4E42-8C01-F425AD099B75}" presName="node" presStyleLbl="revTx" presStyleIdx="4" presStyleCnt="9" custScaleX="195029" custRadScaleRad="102369" custRadScaleInc="-2190">
        <dgm:presLayoutVars>
          <dgm:bulletEnabled val="1"/>
        </dgm:presLayoutVars>
      </dgm:prSet>
      <dgm:spPr/>
      <dgm:t>
        <a:bodyPr/>
        <a:lstStyle/>
        <a:p>
          <a:endParaRPr lang="en-GB"/>
        </a:p>
      </dgm:t>
    </dgm:pt>
    <dgm:pt modelId="{BAE22D04-34F3-430C-9C3A-DE8BEF8A17CD}" type="pres">
      <dgm:prSet presAssocID="{60FCAC28-352D-4F4C-8D2B-3F32648D1AD8}" presName="sibTrans" presStyleLbl="node1" presStyleIdx="4" presStyleCnt="9"/>
      <dgm:spPr/>
      <dgm:t>
        <a:bodyPr/>
        <a:lstStyle/>
        <a:p>
          <a:endParaRPr lang="en-GB"/>
        </a:p>
      </dgm:t>
    </dgm:pt>
    <dgm:pt modelId="{2AB827A3-0BA2-4459-8A1D-107E52305C97}" type="pres">
      <dgm:prSet presAssocID="{567FD15D-6E93-4665-B167-CF8E6ECC36D7}" presName="dummy" presStyleCnt="0"/>
      <dgm:spPr/>
    </dgm:pt>
    <dgm:pt modelId="{09CD6751-70AF-4AFD-93EC-A08D0CA245AC}" type="pres">
      <dgm:prSet presAssocID="{567FD15D-6E93-4665-B167-CF8E6ECC36D7}" presName="node" presStyleLbl="revTx" presStyleIdx="5" presStyleCnt="9" custScaleX="217638">
        <dgm:presLayoutVars>
          <dgm:bulletEnabled val="1"/>
        </dgm:presLayoutVars>
      </dgm:prSet>
      <dgm:spPr/>
      <dgm:t>
        <a:bodyPr/>
        <a:lstStyle/>
        <a:p>
          <a:endParaRPr lang="en-GB"/>
        </a:p>
      </dgm:t>
    </dgm:pt>
    <dgm:pt modelId="{40F648F9-0757-4F92-AE4E-5B7311AD2BB6}" type="pres">
      <dgm:prSet presAssocID="{C7E12941-56A9-4C75-8536-17F31A15FADF}" presName="sibTrans" presStyleLbl="node1" presStyleIdx="5" presStyleCnt="9"/>
      <dgm:spPr/>
      <dgm:t>
        <a:bodyPr/>
        <a:lstStyle/>
        <a:p>
          <a:endParaRPr lang="en-GB"/>
        </a:p>
      </dgm:t>
    </dgm:pt>
    <dgm:pt modelId="{ABB4FF13-78FE-419F-A040-9D74D40A02A9}" type="pres">
      <dgm:prSet presAssocID="{238CA5A9-A753-4208-B597-80E34FC975EB}" presName="dummy" presStyleCnt="0"/>
      <dgm:spPr/>
    </dgm:pt>
    <dgm:pt modelId="{CC41EBA4-178D-42AB-BFFE-39C5397960BD}" type="pres">
      <dgm:prSet presAssocID="{238CA5A9-A753-4208-B597-80E34FC975EB}" presName="node" presStyleLbl="revTx" presStyleIdx="6" presStyleCnt="9" custScaleX="199512">
        <dgm:presLayoutVars>
          <dgm:bulletEnabled val="1"/>
        </dgm:presLayoutVars>
      </dgm:prSet>
      <dgm:spPr/>
      <dgm:t>
        <a:bodyPr/>
        <a:lstStyle/>
        <a:p>
          <a:endParaRPr lang="en-GB"/>
        </a:p>
      </dgm:t>
    </dgm:pt>
    <dgm:pt modelId="{7AAB36AD-D299-42D0-B47C-EF096EB7A538}" type="pres">
      <dgm:prSet presAssocID="{5ACEC78F-0D7D-4159-8D69-7D18FF453C47}" presName="sibTrans" presStyleLbl="node1" presStyleIdx="6" presStyleCnt="9"/>
      <dgm:spPr/>
      <dgm:t>
        <a:bodyPr/>
        <a:lstStyle/>
        <a:p>
          <a:endParaRPr lang="en-GB"/>
        </a:p>
      </dgm:t>
    </dgm:pt>
    <dgm:pt modelId="{EEAB2F84-5E08-4552-BFEA-128B887F642B}" type="pres">
      <dgm:prSet presAssocID="{C794E9DD-BC19-470D-B4EB-8F96342AA1E6}" presName="dummy" presStyleCnt="0"/>
      <dgm:spPr/>
    </dgm:pt>
    <dgm:pt modelId="{F7292F53-E813-4AF7-B8BD-2F9C3900874D}" type="pres">
      <dgm:prSet presAssocID="{C794E9DD-BC19-470D-B4EB-8F96342AA1E6}" presName="node" presStyleLbl="revTx" presStyleIdx="7" presStyleCnt="9" custScaleX="171868">
        <dgm:presLayoutVars>
          <dgm:bulletEnabled val="1"/>
        </dgm:presLayoutVars>
      </dgm:prSet>
      <dgm:spPr/>
      <dgm:t>
        <a:bodyPr/>
        <a:lstStyle/>
        <a:p>
          <a:endParaRPr lang="en-GB"/>
        </a:p>
      </dgm:t>
    </dgm:pt>
    <dgm:pt modelId="{901EF32A-83EB-48C8-B67F-31F8378777F7}" type="pres">
      <dgm:prSet presAssocID="{27DD03BD-83B4-4066-AA77-64E73763956B}" presName="sibTrans" presStyleLbl="node1" presStyleIdx="7" presStyleCnt="9"/>
      <dgm:spPr/>
      <dgm:t>
        <a:bodyPr/>
        <a:lstStyle/>
        <a:p>
          <a:endParaRPr lang="en-GB"/>
        </a:p>
      </dgm:t>
    </dgm:pt>
    <dgm:pt modelId="{769C7632-CEA9-48DF-B700-C6D5535EF358}" type="pres">
      <dgm:prSet presAssocID="{400BB5C7-FCFE-4729-B11C-812C6FF0E1EF}" presName="dummy" presStyleCnt="0"/>
      <dgm:spPr/>
    </dgm:pt>
    <dgm:pt modelId="{CC283853-0200-4B17-AB6F-0679DA9556DC}" type="pres">
      <dgm:prSet presAssocID="{400BB5C7-FCFE-4729-B11C-812C6FF0E1EF}" presName="node" presStyleLbl="revTx" presStyleIdx="8" presStyleCnt="9" custScaleX="197569">
        <dgm:presLayoutVars>
          <dgm:bulletEnabled val="1"/>
        </dgm:presLayoutVars>
      </dgm:prSet>
      <dgm:spPr/>
      <dgm:t>
        <a:bodyPr/>
        <a:lstStyle/>
        <a:p>
          <a:endParaRPr lang="en-GB"/>
        </a:p>
      </dgm:t>
    </dgm:pt>
    <dgm:pt modelId="{C8E90AEA-C648-497E-9E41-3587505AA92E}" type="pres">
      <dgm:prSet presAssocID="{CE6720D7-0776-4588-AEE4-3A3E1DAE346E}" presName="sibTrans" presStyleLbl="node1" presStyleIdx="8" presStyleCnt="9"/>
      <dgm:spPr/>
      <dgm:t>
        <a:bodyPr/>
        <a:lstStyle/>
        <a:p>
          <a:endParaRPr lang="en-GB"/>
        </a:p>
      </dgm:t>
    </dgm:pt>
  </dgm:ptLst>
  <dgm:cxnLst>
    <dgm:cxn modelId="{36E4B649-FD41-4696-974F-7AE2BEEA1C93}" type="presOf" srcId="{D2E78CB2-D5D4-44C4-B240-1F4BDEF4FEFA}" destId="{144E432E-9056-4C50-8721-FD944E35E663}" srcOrd="0" destOrd="0" presId="urn:microsoft.com/office/officeart/2005/8/layout/cycle1"/>
    <dgm:cxn modelId="{3AB1182B-33A8-4681-AF6C-2E40426C4213}" type="presOf" srcId="{7B981EA0-C9E6-4900-8DF5-710C7CFCA0BD}" destId="{501CD0F5-CE6B-4E25-BDBB-1979169AABF5}" srcOrd="0" destOrd="0" presId="urn:microsoft.com/office/officeart/2005/8/layout/cycle1"/>
    <dgm:cxn modelId="{B3B0CD56-6660-4908-B85F-5E1C5781E948}" srcId="{7B981EA0-C9E6-4900-8DF5-710C7CFCA0BD}" destId="{43C4F9BD-E2BB-4060-A115-B9BC9E0DA3C0}" srcOrd="1" destOrd="0" parTransId="{5840ED27-F6B1-46D1-A094-629C096E1F12}" sibTransId="{7EC24CB0-3A3F-4E97-8890-42BDE1B0D12B}"/>
    <dgm:cxn modelId="{CA2FCB52-19A9-4AA2-B100-BFA4C9507CA4}" type="presOf" srcId="{CE6720D7-0776-4588-AEE4-3A3E1DAE346E}" destId="{C8E90AEA-C648-497E-9E41-3587505AA92E}" srcOrd="0" destOrd="0" presId="urn:microsoft.com/office/officeart/2005/8/layout/cycle1"/>
    <dgm:cxn modelId="{6175870D-CA16-4B08-B283-EDE5ED62E797}" srcId="{7B981EA0-C9E6-4900-8DF5-710C7CFCA0BD}" destId="{238CA5A9-A753-4208-B597-80E34FC975EB}" srcOrd="6" destOrd="0" parTransId="{E9D77853-219A-46FF-9C33-45D7480B67B7}" sibTransId="{5ACEC78F-0D7D-4159-8D69-7D18FF453C47}"/>
    <dgm:cxn modelId="{D95FE131-33A9-4CE4-AF16-07D73F36B41D}" type="presOf" srcId="{143D132A-5656-4884-8E15-D8B36717056E}" destId="{F84B7C99-E522-4D18-BD77-C560649F8D84}" srcOrd="0" destOrd="0" presId="urn:microsoft.com/office/officeart/2005/8/layout/cycle1"/>
    <dgm:cxn modelId="{0BC6952F-B81D-4B34-B2BD-CFBE366D3FBD}" type="presOf" srcId="{7EC24CB0-3A3F-4E97-8890-42BDE1B0D12B}" destId="{167DC4B7-6D9C-4D7E-BB42-E9F8F6056A4D}" srcOrd="0" destOrd="0" presId="urn:microsoft.com/office/officeart/2005/8/layout/cycle1"/>
    <dgm:cxn modelId="{19737245-93AA-481B-BBD1-67D97600F71B}" type="presOf" srcId="{43C4F9BD-E2BB-4060-A115-B9BC9E0DA3C0}" destId="{7D091178-1022-414C-A4A7-57708E318D28}" srcOrd="0" destOrd="0" presId="urn:microsoft.com/office/officeart/2005/8/layout/cycle1"/>
    <dgm:cxn modelId="{6A1CE1E9-3080-4A74-BB21-9F3B99535FED}" type="presOf" srcId="{400BB5C7-FCFE-4729-B11C-812C6FF0E1EF}" destId="{CC283853-0200-4B17-AB6F-0679DA9556DC}" srcOrd="0" destOrd="0" presId="urn:microsoft.com/office/officeart/2005/8/layout/cycle1"/>
    <dgm:cxn modelId="{DBDD9306-61BA-4150-9F71-CEEB2FD623B6}" type="presOf" srcId="{5ACEC78F-0D7D-4159-8D69-7D18FF453C47}" destId="{7AAB36AD-D299-42D0-B47C-EF096EB7A538}" srcOrd="0" destOrd="0" presId="urn:microsoft.com/office/officeart/2005/8/layout/cycle1"/>
    <dgm:cxn modelId="{F578A6B9-AD30-4137-949E-AD4667223F2B}" srcId="{7B981EA0-C9E6-4900-8DF5-710C7CFCA0BD}" destId="{C794E9DD-BC19-470D-B4EB-8F96342AA1E6}" srcOrd="7" destOrd="0" parTransId="{25FD0571-31DC-4E0B-BFD3-D96A4A65256E}" sibTransId="{27DD03BD-83B4-4066-AA77-64E73763956B}"/>
    <dgm:cxn modelId="{75777542-9F28-4DDE-8A36-6437D2AEAD5C}" type="presOf" srcId="{C794E9DD-BC19-470D-B4EB-8F96342AA1E6}" destId="{F7292F53-E813-4AF7-B8BD-2F9C3900874D}" srcOrd="0" destOrd="0" presId="urn:microsoft.com/office/officeart/2005/8/layout/cycle1"/>
    <dgm:cxn modelId="{56ED67C4-16B2-4CDC-9CC6-45EEAF9D8972}" srcId="{7B981EA0-C9E6-4900-8DF5-710C7CFCA0BD}" destId="{400BB5C7-FCFE-4729-B11C-812C6FF0E1EF}" srcOrd="8" destOrd="0" parTransId="{1EC78FF4-EB10-4ADD-80BD-6AD885B4BA09}" sibTransId="{CE6720D7-0776-4588-AEE4-3A3E1DAE346E}"/>
    <dgm:cxn modelId="{22E121E2-FCF2-4B07-B733-ACE7F1434CB0}" type="presOf" srcId="{8AD776F3-1DD4-47C2-9D41-F36E5032F082}" destId="{6ED7E196-687D-450F-AED7-B9BA0AAA4061}" srcOrd="0" destOrd="0" presId="urn:microsoft.com/office/officeart/2005/8/layout/cycle1"/>
    <dgm:cxn modelId="{4AA6FA2B-AA7F-4C51-B9B0-6E3730F7F455}" type="presOf" srcId="{238CA5A9-A753-4208-B597-80E34FC975EB}" destId="{CC41EBA4-178D-42AB-BFFE-39C5397960BD}" srcOrd="0" destOrd="0" presId="urn:microsoft.com/office/officeart/2005/8/layout/cycle1"/>
    <dgm:cxn modelId="{BE7943FE-57DF-4EDA-9E68-2C4BAD021851}" type="presOf" srcId="{C7E12941-56A9-4C75-8536-17F31A15FADF}" destId="{40F648F9-0757-4F92-AE4E-5B7311AD2BB6}" srcOrd="0" destOrd="0" presId="urn:microsoft.com/office/officeart/2005/8/layout/cycle1"/>
    <dgm:cxn modelId="{C8C32B3B-92D0-497B-ABE4-A76E8E07316D}" srcId="{7B981EA0-C9E6-4900-8DF5-710C7CFCA0BD}" destId="{8AD776F3-1DD4-47C2-9D41-F36E5032F082}" srcOrd="0" destOrd="0" parTransId="{6A0370A6-EC0C-4660-B1ED-A09446E4E412}" sibTransId="{D2E78CB2-D5D4-44C4-B240-1F4BDEF4FEFA}"/>
    <dgm:cxn modelId="{D09FEE34-F1D4-4175-B3E1-811BA78D8677}" type="presOf" srcId="{B6F12818-B0F7-49BF-BB7F-D073DE3378A4}" destId="{DE408B69-D0EB-4ED1-AA2A-ACE579A84D52}" srcOrd="0" destOrd="0" presId="urn:microsoft.com/office/officeart/2005/8/layout/cycle1"/>
    <dgm:cxn modelId="{8B1013C7-FDBF-4EBE-A06F-02413069B75A}" type="presOf" srcId="{34AF0AA5-1488-49D8-9392-3001867CA25D}" destId="{4DFAE8CA-5386-4ABE-913C-CEADE60DE823}" srcOrd="0" destOrd="0" presId="urn:microsoft.com/office/officeart/2005/8/layout/cycle1"/>
    <dgm:cxn modelId="{9367F082-15A1-4951-8710-6CC556FACF7E}" srcId="{7B981EA0-C9E6-4900-8DF5-710C7CFCA0BD}" destId="{34AF0AA5-1488-49D8-9392-3001867CA25D}" srcOrd="2" destOrd="0" parTransId="{554E1256-2229-4600-822C-B451AD0EA232}" sibTransId="{1A899CEC-60EB-4B56-AAEE-D0C81F7AAEA9}"/>
    <dgm:cxn modelId="{42DC9203-AE46-4609-B907-202EDEDEAE43}" type="presOf" srcId="{567FD15D-6E93-4665-B167-CF8E6ECC36D7}" destId="{09CD6751-70AF-4AFD-93EC-A08D0CA245AC}" srcOrd="0" destOrd="0" presId="urn:microsoft.com/office/officeart/2005/8/layout/cycle1"/>
    <dgm:cxn modelId="{647AC148-88FC-4F1F-84AA-DA2696568E8C}" srcId="{7B981EA0-C9E6-4900-8DF5-710C7CFCA0BD}" destId="{EF3DEAED-A2AB-4E42-8C01-F425AD099B75}" srcOrd="4" destOrd="0" parTransId="{D8E47B24-A32C-4F71-9640-5ED3D14A4A0C}" sibTransId="{60FCAC28-352D-4F4C-8D2B-3F32648D1AD8}"/>
    <dgm:cxn modelId="{E540105C-0C42-4CBC-8CE6-5D04F9C1EA56}" type="presOf" srcId="{EF3DEAED-A2AB-4E42-8C01-F425AD099B75}" destId="{6DB1186B-D567-4CC6-BDD7-2C6BD1289B90}" srcOrd="0" destOrd="0" presId="urn:microsoft.com/office/officeart/2005/8/layout/cycle1"/>
    <dgm:cxn modelId="{DBC074BA-2D6B-4316-994F-0CD7DC1EC8CD}" type="presOf" srcId="{60FCAC28-352D-4F4C-8D2B-3F32648D1AD8}" destId="{BAE22D04-34F3-430C-9C3A-DE8BEF8A17CD}" srcOrd="0" destOrd="0" presId="urn:microsoft.com/office/officeart/2005/8/layout/cycle1"/>
    <dgm:cxn modelId="{1301EFB7-DD79-4206-950E-16D72C9114E2}" type="presOf" srcId="{27DD03BD-83B4-4066-AA77-64E73763956B}" destId="{901EF32A-83EB-48C8-B67F-31F8378777F7}" srcOrd="0" destOrd="0" presId="urn:microsoft.com/office/officeart/2005/8/layout/cycle1"/>
    <dgm:cxn modelId="{DA50FC39-C72E-44DF-B0A7-19E3C50FEE10}" type="presOf" srcId="{1A899CEC-60EB-4B56-AAEE-D0C81F7AAEA9}" destId="{30596957-5681-4434-A1CD-E030B9A25DCB}" srcOrd="0" destOrd="0" presId="urn:microsoft.com/office/officeart/2005/8/layout/cycle1"/>
    <dgm:cxn modelId="{F917E778-2BDB-4DAA-B971-2E2191C48101}" srcId="{7B981EA0-C9E6-4900-8DF5-710C7CFCA0BD}" destId="{143D132A-5656-4884-8E15-D8B36717056E}" srcOrd="3" destOrd="0" parTransId="{CBA0BF48-9D50-47FD-8939-9B966A918124}" sibTransId="{B6F12818-B0F7-49BF-BB7F-D073DE3378A4}"/>
    <dgm:cxn modelId="{5B232918-3544-426F-B7F6-FB864348A44F}" srcId="{7B981EA0-C9E6-4900-8DF5-710C7CFCA0BD}" destId="{567FD15D-6E93-4665-B167-CF8E6ECC36D7}" srcOrd="5" destOrd="0" parTransId="{FDD663B7-B666-41BB-A9BC-8E116F38D6DB}" sibTransId="{C7E12941-56A9-4C75-8536-17F31A15FADF}"/>
    <dgm:cxn modelId="{922EE7C5-3C40-48D1-BC8F-0AC95A87865E}" type="presParOf" srcId="{501CD0F5-CE6B-4E25-BDBB-1979169AABF5}" destId="{7C7243C8-F10A-48CB-9293-9902F23B7C0C}" srcOrd="0" destOrd="0" presId="urn:microsoft.com/office/officeart/2005/8/layout/cycle1"/>
    <dgm:cxn modelId="{7ADDF4CE-E93B-4C2C-81B8-A8D256EB88AB}" type="presParOf" srcId="{501CD0F5-CE6B-4E25-BDBB-1979169AABF5}" destId="{6ED7E196-687D-450F-AED7-B9BA0AAA4061}" srcOrd="1" destOrd="0" presId="urn:microsoft.com/office/officeart/2005/8/layout/cycle1"/>
    <dgm:cxn modelId="{38C494C9-1500-410D-8288-665F18E43FCC}" type="presParOf" srcId="{501CD0F5-CE6B-4E25-BDBB-1979169AABF5}" destId="{144E432E-9056-4C50-8721-FD944E35E663}" srcOrd="2" destOrd="0" presId="urn:microsoft.com/office/officeart/2005/8/layout/cycle1"/>
    <dgm:cxn modelId="{082F1B1A-C12B-48D2-B155-224515402A7C}" type="presParOf" srcId="{501CD0F5-CE6B-4E25-BDBB-1979169AABF5}" destId="{658DC34E-00D8-4C57-AA06-1C21C06ED048}" srcOrd="3" destOrd="0" presId="urn:microsoft.com/office/officeart/2005/8/layout/cycle1"/>
    <dgm:cxn modelId="{16111550-B1DA-4390-A420-BBBC5F931D19}" type="presParOf" srcId="{501CD0F5-CE6B-4E25-BDBB-1979169AABF5}" destId="{7D091178-1022-414C-A4A7-57708E318D28}" srcOrd="4" destOrd="0" presId="urn:microsoft.com/office/officeart/2005/8/layout/cycle1"/>
    <dgm:cxn modelId="{3E934B5E-0B20-41A1-B27E-EE3426DFA7CF}" type="presParOf" srcId="{501CD0F5-CE6B-4E25-BDBB-1979169AABF5}" destId="{167DC4B7-6D9C-4D7E-BB42-E9F8F6056A4D}" srcOrd="5" destOrd="0" presId="urn:microsoft.com/office/officeart/2005/8/layout/cycle1"/>
    <dgm:cxn modelId="{23DF69FC-3344-446A-AFDB-740080E81C1E}" type="presParOf" srcId="{501CD0F5-CE6B-4E25-BDBB-1979169AABF5}" destId="{AEBF7E24-8BFB-4F61-B9BE-571CBA22FCF5}" srcOrd="6" destOrd="0" presId="urn:microsoft.com/office/officeart/2005/8/layout/cycle1"/>
    <dgm:cxn modelId="{49CEC59B-385A-4F85-B21E-BA826130C4AB}" type="presParOf" srcId="{501CD0F5-CE6B-4E25-BDBB-1979169AABF5}" destId="{4DFAE8CA-5386-4ABE-913C-CEADE60DE823}" srcOrd="7" destOrd="0" presId="urn:microsoft.com/office/officeart/2005/8/layout/cycle1"/>
    <dgm:cxn modelId="{C63570C1-3D92-4667-A2C1-37ED1E81D986}" type="presParOf" srcId="{501CD0F5-CE6B-4E25-BDBB-1979169AABF5}" destId="{30596957-5681-4434-A1CD-E030B9A25DCB}" srcOrd="8" destOrd="0" presId="urn:microsoft.com/office/officeart/2005/8/layout/cycle1"/>
    <dgm:cxn modelId="{DC70ED47-1287-44FA-90BB-FA550E6FB0D5}" type="presParOf" srcId="{501CD0F5-CE6B-4E25-BDBB-1979169AABF5}" destId="{8BC36A91-B1CB-4771-8917-6722BE4853A1}" srcOrd="9" destOrd="0" presId="urn:microsoft.com/office/officeart/2005/8/layout/cycle1"/>
    <dgm:cxn modelId="{069BDECA-317C-4977-B1ED-F761430FB078}" type="presParOf" srcId="{501CD0F5-CE6B-4E25-BDBB-1979169AABF5}" destId="{F84B7C99-E522-4D18-BD77-C560649F8D84}" srcOrd="10" destOrd="0" presId="urn:microsoft.com/office/officeart/2005/8/layout/cycle1"/>
    <dgm:cxn modelId="{1FD96717-1D6E-4E07-8D83-6DB731CF4B58}" type="presParOf" srcId="{501CD0F5-CE6B-4E25-BDBB-1979169AABF5}" destId="{DE408B69-D0EB-4ED1-AA2A-ACE579A84D52}" srcOrd="11" destOrd="0" presId="urn:microsoft.com/office/officeart/2005/8/layout/cycle1"/>
    <dgm:cxn modelId="{9D29CD17-BACB-4413-AFBC-F9C518CFE148}" type="presParOf" srcId="{501CD0F5-CE6B-4E25-BDBB-1979169AABF5}" destId="{370FC52F-ECA9-4B85-824F-93CE1D735839}" srcOrd="12" destOrd="0" presId="urn:microsoft.com/office/officeart/2005/8/layout/cycle1"/>
    <dgm:cxn modelId="{561E0FDC-DD4A-407C-B800-CC4FD502FD2E}" type="presParOf" srcId="{501CD0F5-CE6B-4E25-BDBB-1979169AABF5}" destId="{6DB1186B-D567-4CC6-BDD7-2C6BD1289B90}" srcOrd="13" destOrd="0" presId="urn:microsoft.com/office/officeart/2005/8/layout/cycle1"/>
    <dgm:cxn modelId="{1CFAE950-7D4A-46D0-B196-19194C24FD12}" type="presParOf" srcId="{501CD0F5-CE6B-4E25-BDBB-1979169AABF5}" destId="{BAE22D04-34F3-430C-9C3A-DE8BEF8A17CD}" srcOrd="14" destOrd="0" presId="urn:microsoft.com/office/officeart/2005/8/layout/cycle1"/>
    <dgm:cxn modelId="{A324CB72-9B40-416A-9903-066875078C1A}" type="presParOf" srcId="{501CD0F5-CE6B-4E25-BDBB-1979169AABF5}" destId="{2AB827A3-0BA2-4459-8A1D-107E52305C97}" srcOrd="15" destOrd="0" presId="urn:microsoft.com/office/officeart/2005/8/layout/cycle1"/>
    <dgm:cxn modelId="{7AA35EAB-D0D8-4A14-8465-930384187C96}" type="presParOf" srcId="{501CD0F5-CE6B-4E25-BDBB-1979169AABF5}" destId="{09CD6751-70AF-4AFD-93EC-A08D0CA245AC}" srcOrd="16" destOrd="0" presId="urn:microsoft.com/office/officeart/2005/8/layout/cycle1"/>
    <dgm:cxn modelId="{1908A358-80FB-4417-94F5-9E8FCF07E623}" type="presParOf" srcId="{501CD0F5-CE6B-4E25-BDBB-1979169AABF5}" destId="{40F648F9-0757-4F92-AE4E-5B7311AD2BB6}" srcOrd="17" destOrd="0" presId="urn:microsoft.com/office/officeart/2005/8/layout/cycle1"/>
    <dgm:cxn modelId="{0092E8C9-02E1-4F5D-9AAC-4DFE6CC593B2}" type="presParOf" srcId="{501CD0F5-CE6B-4E25-BDBB-1979169AABF5}" destId="{ABB4FF13-78FE-419F-A040-9D74D40A02A9}" srcOrd="18" destOrd="0" presId="urn:microsoft.com/office/officeart/2005/8/layout/cycle1"/>
    <dgm:cxn modelId="{54A2F0BE-CA96-41F0-B5C1-5AD55F623AD1}" type="presParOf" srcId="{501CD0F5-CE6B-4E25-BDBB-1979169AABF5}" destId="{CC41EBA4-178D-42AB-BFFE-39C5397960BD}" srcOrd="19" destOrd="0" presId="urn:microsoft.com/office/officeart/2005/8/layout/cycle1"/>
    <dgm:cxn modelId="{B5CB74C4-260F-49D7-99D8-6CD3DC07399B}" type="presParOf" srcId="{501CD0F5-CE6B-4E25-BDBB-1979169AABF5}" destId="{7AAB36AD-D299-42D0-B47C-EF096EB7A538}" srcOrd="20" destOrd="0" presId="urn:microsoft.com/office/officeart/2005/8/layout/cycle1"/>
    <dgm:cxn modelId="{454B2F85-F77E-478B-9917-AFFD3C3E117B}" type="presParOf" srcId="{501CD0F5-CE6B-4E25-BDBB-1979169AABF5}" destId="{EEAB2F84-5E08-4552-BFEA-128B887F642B}" srcOrd="21" destOrd="0" presId="urn:microsoft.com/office/officeart/2005/8/layout/cycle1"/>
    <dgm:cxn modelId="{CE47079D-62AF-45B4-9AB6-93902EA5E19A}" type="presParOf" srcId="{501CD0F5-CE6B-4E25-BDBB-1979169AABF5}" destId="{F7292F53-E813-4AF7-B8BD-2F9C3900874D}" srcOrd="22" destOrd="0" presId="urn:microsoft.com/office/officeart/2005/8/layout/cycle1"/>
    <dgm:cxn modelId="{D07443E1-F75D-441F-AC0A-946A75958400}" type="presParOf" srcId="{501CD0F5-CE6B-4E25-BDBB-1979169AABF5}" destId="{901EF32A-83EB-48C8-B67F-31F8378777F7}" srcOrd="23" destOrd="0" presId="urn:microsoft.com/office/officeart/2005/8/layout/cycle1"/>
    <dgm:cxn modelId="{962238A0-AAAA-4EDB-B450-0DE036B6541F}" type="presParOf" srcId="{501CD0F5-CE6B-4E25-BDBB-1979169AABF5}" destId="{769C7632-CEA9-48DF-B700-C6D5535EF358}" srcOrd="24" destOrd="0" presId="urn:microsoft.com/office/officeart/2005/8/layout/cycle1"/>
    <dgm:cxn modelId="{68F32BDE-F7D5-40C7-8881-5E247BF1BF36}" type="presParOf" srcId="{501CD0F5-CE6B-4E25-BDBB-1979169AABF5}" destId="{CC283853-0200-4B17-AB6F-0679DA9556DC}" srcOrd="25" destOrd="0" presId="urn:microsoft.com/office/officeart/2005/8/layout/cycle1"/>
    <dgm:cxn modelId="{626C2216-85D9-44A0-BCF6-0D165E0FB68B}" type="presParOf" srcId="{501CD0F5-CE6B-4E25-BDBB-1979169AABF5}" destId="{C8E90AEA-C648-497E-9E41-3587505AA92E}" srcOrd="26"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7E196-687D-450F-AED7-B9BA0AAA4061}">
      <dsp:nvSpPr>
        <dsp:cNvPr id="0" name=""/>
        <dsp:cNvSpPr/>
      </dsp:nvSpPr>
      <dsp:spPr>
        <a:xfrm>
          <a:off x="3186850" y="1626"/>
          <a:ext cx="642476" cy="4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alibri" pitchFamily="34" charset="0"/>
            </a:rPr>
            <a:t>Mating</a:t>
          </a:r>
          <a:endParaRPr lang="en-GB" sz="1200" kern="1200" dirty="0">
            <a:latin typeface="Calibri" pitchFamily="34" charset="0"/>
          </a:endParaRPr>
        </a:p>
      </dsp:txBody>
      <dsp:txXfrm>
        <a:off x="3186850" y="1626"/>
        <a:ext cx="642476" cy="432265"/>
      </dsp:txXfrm>
    </dsp:sp>
    <dsp:sp modelId="{144E432E-9056-4C50-8721-FD944E35E663}">
      <dsp:nvSpPr>
        <dsp:cNvPr id="0" name=""/>
        <dsp:cNvSpPr/>
      </dsp:nvSpPr>
      <dsp:spPr>
        <a:xfrm>
          <a:off x="1617243" y="45575"/>
          <a:ext cx="2864453" cy="2864453"/>
        </a:xfrm>
        <a:prstGeom prst="circularArrow">
          <a:avLst>
            <a:gd name="adj1" fmla="val 2943"/>
            <a:gd name="adj2" fmla="val 180106"/>
            <a:gd name="adj3" fmla="val 18936482"/>
            <a:gd name="adj4" fmla="val 18333736"/>
            <a:gd name="adj5" fmla="val 343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91178-1022-414C-A4A7-57708E318D28}">
      <dsp:nvSpPr>
        <dsp:cNvPr id="0" name=""/>
        <dsp:cNvSpPr/>
      </dsp:nvSpPr>
      <dsp:spPr>
        <a:xfrm>
          <a:off x="3292470" y="591214"/>
          <a:ext cx="1836523" cy="4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alibri" pitchFamily="34" charset="0"/>
            </a:rPr>
            <a:t>Post mating</a:t>
          </a:r>
          <a:endParaRPr lang="en-GB" sz="1200" kern="1200" dirty="0">
            <a:latin typeface="Calibri" pitchFamily="34" charset="0"/>
          </a:endParaRPr>
        </a:p>
      </dsp:txBody>
      <dsp:txXfrm>
        <a:off x="3292470" y="591214"/>
        <a:ext cx="1836523" cy="432265"/>
      </dsp:txXfrm>
    </dsp:sp>
    <dsp:sp modelId="{167DC4B7-6D9C-4D7E-BB42-E9F8F6056A4D}">
      <dsp:nvSpPr>
        <dsp:cNvPr id="0" name=""/>
        <dsp:cNvSpPr/>
      </dsp:nvSpPr>
      <dsp:spPr>
        <a:xfrm>
          <a:off x="1617243" y="45575"/>
          <a:ext cx="2864453" cy="2864453"/>
        </a:xfrm>
        <a:prstGeom prst="circularArrow">
          <a:avLst>
            <a:gd name="adj1" fmla="val 2943"/>
            <a:gd name="adj2" fmla="val 180106"/>
            <a:gd name="adj3" fmla="val 21462745"/>
            <a:gd name="adj4" fmla="val 20411713"/>
            <a:gd name="adj5" fmla="val 343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AE8CA-5386-4ABE-913C-CEADE60DE823}">
      <dsp:nvSpPr>
        <dsp:cNvPr id="0" name=""/>
        <dsp:cNvSpPr/>
      </dsp:nvSpPr>
      <dsp:spPr>
        <a:xfrm>
          <a:off x="3722561" y="1494516"/>
          <a:ext cx="1294894" cy="4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alibri" pitchFamily="34" charset="0"/>
            </a:rPr>
            <a:t>Mid-pregnancy scanning</a:t>
          </a:r>
          <a:endParaRPr lang="en-GB" sz="1200" kern="1200" dirty="0">
            <a:latin typeface="Calibri" pitchFamily="34" charset="0"/>
          </a:endParaRPr>
        </a:p>
      </dsp:txBody>
      <dsp:txXfrm>
        <a:off x="3722561" y="1494516"/>
        <a:ext cx="1294894" cy="432265"/>
      </dsp:txXfrm>
    </dsp:sp>
    <dsp:sp modelId="{30596957-5681-4434-A1CD-E030B9A25DCB}">
      <dsp:nvSpPr>
        <dsp:cNvPr id="0" name=""/>
        <dsp:cNvSpPr/>
      </dsp:nvSpPr>
      <dsp:spPr>
        <a:xfrm>
          <a:off x="1617243" y="45575"/>
          <a:ext cx="2864453" cy="2864453"/>
        </a:xfrm>
        <a:prstGeom prst="circularArrow">
          <a:avLst>
            <a:gd name="adj1" fmla="val 2943"/>
            <a:gd name="adj2" fmla="val 180106"/>
            <a:gd name="adj3" fmla="val 2053024"/>
            <a:gd name="adj4" fmla="val 1173738"/>
            <a:gd name="adj5" fmla="val 343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B7C99-E522-4D18-BD77-C560649F8D84}">
      <dsp:nvSpPr>
        <dsp:cNvPr id="0" name=""/>
        <dsp:cNvSpPr/>
      </dsp:nvSpPr>
      <dsp:spPr>
        <a:xfrm>
          <a:off x="3475035" y="2288866"/>
          <a:ext cx="872709" cy="4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alibri" pitchFamily="34" charset="0"/>
            </a:rPr>
            <a:t>Pre-lambing </a:t>
          </a:r>
          <a:endParaRPr lang="en-GB" sz="1200" kern="1200" dirty="0">
            <a:latin typeface="Calibri" pitchFamily="34" charset="0"/>
          </a:endParaRPr>
        </a:p>
      </dsp:txBody>
      <dsp:txXfrm>
        <a:off x="3475035" y="2288866"/>
        <a:ext cx="872709" cy="432265"/>
      </dsp:txXfrm>
    </dsp:sp>
    <dsp:sp modelId="{DE408B69-D0EB-4ED1-AA2A-ACE579A84D52}">
      <dsp:nvSpPr>
        <dsp:cNvPr id="0" name=""/>
        <dsp:cNvSpPr/>
      </dsp:nvSpPr>
      <dsp:spPr>
        <a:xfrm>
          <a:off x="1591505" y="56283"/>
          <a:ext cx="2864453" cy="2864453"/>
        </a:xfrm>
        <a:prstGeom prst="circularArrow">
          <a:avLst>
            <a:gd name="adj1" fmla="val 2943"/>
            <a:gd name="adj2" fmla="val 180106"/>
            <a:gd name="adj3" fmla="val 4031792"/>
            <a:gd name="adj4" fmla="val 4008937"/>
            <a:gd name="adj5" fmla="val 343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B1186B-D567-4CC6-BDD7-2C6BD1289B90}">
      <dsp:nvSpPr>
        <dsp:cNvPr id="0" name=""/>
        <dsp:cNvSpPr/>
      </dsp:nvSpPr>
      <dsp:spPr>
        <a:xfrm>
          <a:off x="2634943" y="2604206"/>
          <a:ext cx="843043" cy="4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alibri" pitchFamily="34" charset="0"/>
            </a:rPr>
            <a:t>Lambing</a:t>
          </a:r>
          <a:endParaRPr lang="en-GB" sz="1200" kern="1200" dirty="0">
            <a:latin typeface="Calibri" pitchFamily="34" charset="0"/>
          </a:endParaRPr>
        </a:p>
      </dsp:txBody>
      <dsp:txXfrm>
        <a:off x="2634943" y="2604206"/>
        <a:ext cx="843043" cy="432265"/>
      </dsp:txXfrm>
    </dsp:sp>
    <dsp:sp modelId="{BAE22D04-34F3-430C-9C3A-DE8BEF8A17CD}">
      <dsp:nvSpPr>
        <dsp:cNvPr id="0" name=""/>
        <dsp:cNvSpPr/>
      </dsp:nvSpPr>
      <dsp:spPr>
        <a:xfrm>
          <a:off x="1638963" y="54570"/>
          <a:ext cx="2864453" cy="2864453"/>
        </a:xfrm>
        <a:prstGeom prst="circularArrow">
          <a:avLst>
            <a:gd name="adj1" fmla="val 2943"/>
            <a:gd name="adj2" fmla="val 180106"/>
            <a:gd name="adj3" fmla="val 6599762"/>
            <a:gd name="adj4" fmla="val 6539156"/>
            <a:gd name="adj5" fmla="val 343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D6751-70AF-4AFD-93EC-A08D0CA245AC}">
      <dsp:nvSpPr>
        <dsp:cNvPr id="0" name=""/>
        <dsp:cNvSpPr/>
      </dsp:nvSpPr>
      <dsp:spPr>
        <a:xfrm>
          <a:off x="1717162" y="2288866"/>
          <a:ext cx="940774" cy="4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alibri" pitchFamily="34" charset="0"/>
            </a:rPr>
            <a:t>8 weeks after lambing</a:t>
          </a:r>
          <a:endParaRPr lang="en-GB" sz="1200" kern="1200" dirty="0">
            <a:latin typeface="Calibri" pitchFamily="34" charset="0"/>
          </a:endParaRPr>
        </a:p>
      </dsp:txBody>
      <dsp:txXfrm>
        <a:off x="1717162" y="2288866"/>
        <a:ext cx="940774" cy="432265"/>
      </dsp:txXfrm>
    </dsp:sp>
    <dsp:sp modelId="{40F648F9-0757-4F92-AE4E-5B7311AD2BB6}">
      <dsp:nvSpPr>
        <dsp:cNvPr id="0" name=""/>
        <dsp:cNvSpPr/>
      </dsp:nvSpPr>
      <dsp:spPr>
        <a:xfrm>
          <a:off x="1617243" y="45575"/>
          <a:ext cx="2864453" cy="2864453"/>
        </a:xfrm>
        <a:prstGeom prst="circularArrow">
          <a:avLst>
            <a:gd name="adj1" fmla="val 2943"/>
            <a:gd name="adj2" fmla="val 180106"/>
            <a:gd name="adj3" fmla="val 9446156"/>
            <a:gd name="adj4" fmla="val 8566870"/>
            <a:gd name="adj5" fmla="val 343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1EBA4-178D-42AB-BFFE-39C5397960BD}">
      <dsp:nvSpPr>
        <dsp:cNvPr id="0" name=""/>
        <dsp:cNvSpPr/>
      </dsp:nvSpPr>
      <dsp:spPr>
        <a:xfrm>
          <a:off x="1297719" y="1494516"/>
          <a:ext cx="862421" cy="4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alibri" pitchFamily="34" charset="0"/>
            </a:rPr>
            <a:t>Shearing</a:t>
          </a:r>
          <a:endParaRPr lang="en-GB" sz="1200" kern="1200" dirty="0">
            <a:latin typeface="Calibri" pitchFamily="34" charset="0"/>
          </a:endParaRPr>
        </a:p>
      </dsp:txBody>
      <dsp:txXfrm>
        <a:off x="1297719" y="1494516"/>
        <a:ext cx="862421" cy="432265"/>
      </dsp:txXfrm>
    </dsp:sp>
    <dsp:sp modelId="{7AAB36AD-D299-42D0-B47C-EF096EB7A538}">
      <dsp:nvSpPr>
        <dsp:cNvPr id="0" name=""/>
        <dsp:cNvSpPr/>
      </dsp:nvSpPr>
      <dsp:spPr>
        <a:xfrm>
          <a:off x="1617243" y="45575"/>
          <a:ext cx="2864453" cy="2864453"/>
        </a:xfrm>
        <a:prstGeom prst="circularArrow">
          <a:avLst>
            <a:gd name="adj1" fmla="val 2943"/>
            <a:gd name="adj2" fmla="val 180106"/>
            <a:gd name="adj3" fmla="val 11808181"/>
            <a:gd name="adj4" fmla="val 10757149"/>
            <a:gd name="adj5" fmla="val 343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92F53-E813-4AF7-B8BD-2F9C3900874D}">
      <dsp:nvSpPr>
        <dsp:cNvPr id="0" name=""/>
        <dsp:cNvSpPr/>
      </dsp:nvSpPr>
      <dsp:spPr>
        <a:xfrm>
          <a:off x="1516744" y="591214"/>
          <a:ext cx="742926" cy="4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alibri" pitchFamily="34" charset="0"/>
            </a:rPr>
            <a:t>Weaning</a:t>
          </a:r>
          <a:endParaRPr lang="en-GB" sz="1200" kern="1200" dirty="0">
            <a:latin typeface="Calibri" pitchFamily="34" charset="0"/>
          </a:endParaRPr>
        </a:p>
      </dsp:txBody>
      <dsp:txXfrm>
        <a:off x="1516744" y="591214"/>
        <a:ext cx="742926" cy="432265"/>
      </dsp:txXfrm>
    </dsp:sp>
    <dsp:sp modelId="{901EF32A-83EB-48C8-B67F-31F8378777F7}">
      <dsp:nvSpPr>
        <dsp:cNvPr id="0" name=""/>
        <dsp:cNvSpPr/>
      </dsp:nvSpPr>
      <dsp:spPr>
        <a:xfrm>
          <a:off x="1617243" y="45575"/>
          <a:ext cx="2864453" cy="2864453"/>
        </a:xfrm>
        <a:prstGeom prst="circularArrow">
          <a:avLst>
            <a:gd name="adj1" fmla="val 2943"/>
            <a:gd name="adj2" fmla="val 180106"/>
            <a:gd name="adj3" fmla="val 13687350"/>
            <a:gd name="adj4" fmla="val 13283412"/>
            <a:gd name="adj5" fmla="val 343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83853-0200-4B17-AB6F-0679DA9556DC}">
      <dsp:nvSpPr>
        <dsp:cNvPr id="0" name=""/>
        <dsp:cNvSpPr/>
      </dsp:nvSpPr>
      <dsp:spPr>
        <a:xfrm>
          <a:off x="2163840" y="1626"/>
          <a:ext cx="854022" cy="4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Calibri" pitchFamily="34" charset="0"/>
            </a:rPr>
            <a:t>Sales</a:t>
          </a:r>
          <a:endParaRPr lang="en-GB" sz="1200" kern="1200" dirty="0">
            <a:latin typeface="Calibri" pitchFamily="34" charset="0"/>
          </a:endParaRPr>
        </a:p>
      </dsp:txBody>
      <dsp:txXfrm>
        <a:off x="2163840" y="1626"/>
        <a:ext cx="854022" cy="432265"/>
      </dsp:txXfrm>
    </dsp:sp>
    <dsp:sp modelId="{C8E90AEA-C648-497E-9E41-3587505AA92E}">
      <dsp:nvSpPr>
        <dsp:cNvPr id="0" name=""/>
        <dsp:cNvSpPr/>
      </dsp:nvSpPr>
      <dsp:spPr>
        <a:xfrm>
          <a:off x="1617243" y="45575"/>
          <a:ext cx="2864453" cy="2864453"/>
        </a:xfrm>
        <a:prstGeom prst="circularArrow">
          <a:avLst>
            <a:gd name="adj1" fmla="val 2943"/>
            <a:gd name="adj2" fmla="val 180106"/>
            <a:gd name="adj3" fmla="val 16372721"/>
            <a:gd name="adj4" fmla="val 16118960"/>
            <a:gd name="adj5" fmla="val 343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7C273-7504-493F-BA13-287CE85E3A23}" type="datetimeFigureOut">
              <a:rPr lang="en-GB" smtClean="0"/>
              <a:t>22/08/2018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AC1A6-4465-41B3-BEA9-BA251E9129D3}" type="slidenum">
              <a:rPr lang="en-GB" smtClean="0"/>
              <a:t>‹#›</a:t>
            </a:fld>
            <a:endParaRPr lang="en-GB"/>
          </a:p>
        </p:txBody>
      </p:sp>
    </p:spTree>
    <p:extLst>
      <p:ext uri="{BB962C8B-B14F-4D97-AF65-F5344CB8AC3E}">
        <p14:creationId xmlns:p14="http://schemas.microsoft.com/office/powerpoint/2010/main" val="182376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3588"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CEBC8C-70D9-43F1-9EE7-C1407D023B7A}"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5197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5679BA-E24D-425B-88A0-F959C0F6901C}"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70983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3588"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Mention that we look at the 3 pillars of sustainability – production, environment</a:t>
            </a:r>
            <a:r>
              <a:rPr lang="en-GB" baseline="0" dirty="0" smtClean="0"/>
              <a:t> and societal when giving </a:t>
            </a:r>
            <a:r>
              <a:rPr lang="en-GB" baseline="0" smtClean="0"/>
              <a:t>the overall aim</a:t>
            </a:r>
            <a:endParaRPr lang="en-GB" smtClean="0"/>
          </a:p>
          <a:p>
            <a:endParaRPr lang="fr-FR" dirty="0" smtClean="0"/>
          </a:p>
          <a:p>
            <a:r>
              <a:rPr lang="fr-FR" dirty="0" err="1" smtClean="0"/>
              <a:t>Explain</a:t>
            </a:r>
            <a:r>
              <a:rPr lang="fr-FR" dirty="0" smtClean="0"/>
              <a:t> </a:t>
            </a:r>
            <a:r>
              <a:rPr lang="fr-FR" dirty="0" smtClean="0"/>
              <a:t>attitudes to change – </a:t>
            </a:r>
            <a:r>
              <a:rPr lang="fr-FR" dirty="0" err="1" smtClean="0"/>
              <a:t>with</a:t>
            </a:r>
            <a:r>
              <a:rPr lang="fr-FR" dirty="0" smtClean="0"/>
              <a:t> a </a:t>
            </a:r>
            <a:r>
              <a:rPr lang="fr-FR" dirty="0" err="1" smtClean="0"/>
              <a:t>survey</a:t>
            </a:r>
            <a:r>
              <a:rPr lang="fr-FR" dirty="0" smtClean="0"/>
              <a:t> </a:t>
            </a:r>
            <a:r>
              <a:rPr lang="fr-FR" dirty="0" err="1" smtClean="0"/>
              <a:t>across</a:t>
            </a:r>
            <a:r>
              <a:rPr lang="fr-FR" dirty="0" smtClean="0"/>
              <a:t> the 4 countries and an LCA </a:t>
            </a:r>
            <a:r>
              <a:rPr lang="fr-FR" dirty="0" err="1" smtClean="0"/>
              <a:t>approach</a:t>
            </a:r>
            <a:r>
              <a:rPr lang="fr-FR" dirty="0" smtClean="0"/>
              <a:t> to </a:t>
            </a:r>
            <a:r>
              <a:rPr lang="fr-FR" dirty="0" err="1" smtClean="0"/>
              <a:t>some</a:t>
            </a:r>
            <a:r>
              <a:rPr lang="fr-FR" dirty="0" smtClean="0"/>
              <a:t> of the </a:t>
            </a:r>
            <a:r>
              <a:rPr lang="fr-FR" dirty="0" err="1" smtClean="0"/>
              <a:t>sheep</a:t>
            </a:r>
            <a:r>
              <a:rPr lang="fr-FR" dirty="0" smtClean="0"/>
              <a:t> </a:t>
            </a:r>
            <a:r>
              <a:rPr lang="fr-FR" dirty="0" err="1" smtClean="0"/>
              <a:t>prduction</a:t>
            </a:r>
            <a:r>
              <a:rPr lang="fr-FR" dirty="0" smtClean="0"/>
              <a:t> </a:t>
            </a:r>
            <a:r>
              <a:rPr lang="fr-FR" dirty="0" err="1" smtClean="0"/>
              <a:t>systems</a:t>
            </a:r>
            <a:r>
              <a:rPr lang="fr-FR" baseline="0" dirty="0" smtClean="0"/>
              <a:t> </a:t>
            </a:r>
            <a:r>
              <a:rPr lang="fr-FR" baseline="0" dirty="0" err="1" smtClean="0"/>
              <a:t>studied</a:t>
            </a:r>
            <a:r>
              <a:rPr lang="fr-FR" baseline="0" dirty="0" smtClean="0"/>
              <a:t>, as </a:t>
            </a:r>
            <a:r>
              <a:rPr lang="fr-FR" baseline="0" dirty="0" err="1" smtClean="0"/>
              <a:t>well</a:t>
            </a:r>
            <a:r>
              <a:rPr lang="fr-FR" baseline="0" dirty="0" smtClean="0"/>
              <a:t> as workshops.</a:t>
            </a:r>
            <a:endParaRPr lang="fr-FR" dirty="0"/>
          </a:p>
        </p:txBody>
      </p:sp>
      <p:sp>
        <p:nvSpPr>
          <p:cNvPr id="4" name="Espace réservé du numéro de diapositive 3"/>
          <p:cNvSpPr>
            <a:spLocks noGrp="1"/>
          </p:cNvSpPr>
          <p:nvPr>
            <p:ph type="sldNum" sz="quarter" idx="10"/>
          </p:nvPr>
        </p:nvSpPr>
        <p:spPr/>
        <p:txBody>
          <a:bodyPr/>
          <a:lstStyle/>
          <a:p>
            <a:fld id="{8CCEBC8C-70D9-43F1-9EE7-C1407D023B7A}"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5197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55679BA-E24D-425B-88A0-F959C0F6901C}"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47520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 from Scotland, 2 from No, 4 from Ireland</a:t>
            </a:r>
            <a:endParaRPr lang="en-GB" dirty="0"/>
          </a:p>
        </p:txBody>
      </p:sp>
      <p:sp>
        <p:nvSpPr>
          <p:cNvPr id="4" name="Slide Number Placeholder 3"/>
          <p:cNvSpPr>
            <a:spLocks noGrp="1"/>
          </p:cNvSpPr>
          <p:nvPr>
            <p:ph type="sldNum" sz="quarter" idx="10"/>
          </p:nvPr>
        </p:nvSpPr>
        <p:spPr/>
        <p:txBody>
          <a:bodyPr/>
          <a:lstStyle/>
          <a:p>
            <a:fld id="{307AC1A6-4465-41B3-BEA9-BA251E9129D3}" type="slidenum">
              <a:rPr lang="en-GB" smtClean="0"/>
              <a:t>6</a:t>
            </a:fld>
            <a:endParaRPr lang="en-GB"/>
          </a:p>
        </p:txBody>
      </p:sp>
    </p:spTree>
    <p:extLst>
      <p:ext uri="{BB962C8B-B14F-4D97-AF65-F5344CB8AC3E}">
        <p14:creationId xmlns:p14="http://schemas.microsoft.com/office/powerpoint/2010/main" val="280082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7AC1A6-4465-41B3-BEA9-BA251E9129D3}" type="slidenum">
              <a:rPr lang="en-GB" smtClean="0"/>
              <a:t>8</a:t>
            </a:fld>
            <a:endParaRPr lang="en-GB"/>
          </a:p>
        </p:txBody>
      </p:sp>
    </p:spTree>
    <p:extLst>
      <p:ext uri="{BB962C8B-B14F-4D97-AF65-F5344CB8AC3E}">
        <p14:creationId xmlns:p14="http://schemas.microsoft.com/office/powerpoint/2010/main" val="24793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just a couple of points for when you discuss. Good to point out that we are limited in the longevity trait we chose due to differences in levels of recording between different performance recording programmes (countries / systems) – we wanted to look at one that could be investigated across all datasets. UK was specifically a hill sheep system where tooth loss most common.</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07AC1A6-4465-41B3-BEA9-BA251E9129D3}" type="slidenum">
              <a:rPr lang="en-GB" smtClean="0"/>
              <a:t>9</a:t>
            </a:fld>
            <a:endParaRPr lang="en-GB"/>
          </a:p>
        </p:txBody>
      </p:sp>
    </p:spTree>
    <p:extLst>
      <p:ext uri="{BB962C8B-B14F-4D97-AF65-F5344CB8AC3E}">
        <p14:creationId xmlns:p14="http://schemas.microsoft.com/office/powerpoint/2010/main" val="377805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Maybe introduce this slide by saying that in Norway farmers are doing cervical AI with frozen-thawed semen themselves and achieve a pregnancy rate of approx. 60% to a natural oestrus. This is the only place worldwide which can achieve these levels of pregnancy rates and work in Ireland over the last 10-15 years has identified that it is due to the breed of the ewe and more specifically due to improved sperm transport across the cervix of some breeds than others. The focus of </a:t>
            </a:r>
            <a:r>
              <a:rPr lang="en-IE" sz="1200" kern="1200" dirty="0" err="1" smtClean="0">
                <a:solidFill>
                  <a:schemeClr val="tx1"/>
                </a:solidFill>
                <a:effectLst/>
                <a:latin typeface="+mn-lt"/>
                <a:ea typeface="+mn-ea"/>
                <a:cs typeface="+mn-cs"/>
              </a:rPr>
              <a:t>SusSheP</a:t>
            </a:r>
            <a:r>
              <a:rPr lang="en-IE" sz="1200" kern="1200" dirty="0" smtClean="0">
                <a:solidFill>
                  <a:schemeClr val="tx1"/>
                </a:solidFill>
                <a:effectLst/>
                <a:latin typeface="+mn-lt"/>
                <a:ea typeface="+mn-ea"/>
                <a:cs typeface="+mn-cs"/>
              </a:rPr>
              <a:t> is to characterise the biology of the cervix of ewe breeds across Norway, Ireland and France. </a:t>
            </a:r>
          </a:p>
          <a:p>
            <a:r>
              <a:rPr lang="en-IE" sz="1200" kern="1200" dirty="0" smtClean="0">
                <a:solidFill>
                  <a:schemeClr val="tx1"/>
                </a:solidFill>
                <a:effectLst/>
                <a:latin typeface="+mn-lt"/>
                <a:ea typeface="+mn-ea"/>
                <a:cs typeface="+mn-cs"/>
              </a:rPr>
              <a:t>What follows</a:t>
            </a:r>
            <a:r>
              <a:rPr lang="en-IE" sz="1200" kern="1200" baseline="0" dirty="0" smtClean="0">
                <a:solidFill>
                  <a:schemeClr val="tx1"/>
                </a:solidFill>
                <a:effectLst/>
                <a:latin typeface="+mn-lt"/>
                <a:ea typeface="+mn-ea"/>
                <a:cs typeface="+mn-cs"/>
              </a:rPr>
              <a:t> are results from the cervical anatomy btw </a:t>
            </a:r>
            <a:r>
              <a:rPr lang="en-IE" sz="1200" kern="1200" baseline="0" dirty="0" err="1" smtClean="0">
                <a:solidFill>
                  <a:schemeClr val="tx1"/>
                </a:solidFill>
                <a:effectLst/>
                <a:latin typeface="+mn-lt"/>
                <a:ea typeface="+mn-ea"/>
                <a:cs typeface="+mn-cs"/>
              </a:rPr>
              <a:t>Belclare</a:t>
            </a:r>
            <a:r>
              <a:rPr lang="en-IE" sz="1200" kern="1200" baseline="0" dirty="0" smtClean="0">
                <a:solidFill>
                  <a:schemeClr val="tx1"/>
                </a:solidFill>
                <a:effectLst/>
                <a:latin typeface="+mn-lt"/>
                <a:ea typeface="+mn-ea"/>
                <a:cs typeface="+mn-cs"/>
              </a:rPr>
              <a:t> &amp; Suffolk</a:t>
            </a: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D50C35-EAE1-45EC-9AB1-759D61790B78}" type="slidenum">
              <a:rPr lang="en-US" smtClean="0"/>
              <a:t>10</a:t>
            </a:fld>
            <a:endParaRPr lang="en-US"/>
          </a:p>
        </p:txBody>
      </p:sp>
    </p:spTree>
    <p:extLst>
      <p:ext uri="{BB962C8B-B14F-4D97-AF65-F5344CB8AC3E}">
        <p14:creationId xmlns:p14="http://schemas.microsoft.com/office/powerpoint/2010/main" val="229599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The fact that neither of these ‘gross measurements’ differ between Suffolk and </a:t>
            </a:r>
            <a:r>
              <a:rPr lang="en-IE" sz="1200" kern="1200" dirty="0" err="1" smtClean="0">
                <a:solidFill>
                  <a:schemeClr val="tx1"/>
                </a:solidFill>
                <a:effectLst/>
                <a:latin typeface="+mn-lt"/>
                <a:ea typeface="+mn-ea"/>
                <a:cs typeface="+mn-cs"/>
              </a:rPr>
              <a:t>Belclare</a:t>
            </a:r>
            <a:r>
              <a:rPr lang="en-IE" sz="1200" kern="1200" dirty="0" smtClean="0">
                <a:solidFill>
                  <a:schemeClr val="tx1"/>
                </a:solidFill>
                <a:effectLst/>
                <a:latin typeface="+mn-lt"/>
                <a:ea typeface="+mn-ea"/>
                <a:cs typeface="+mn-cs"/>
              </a:rPr>
              <a:t> breeds is a positive for our project as it points to more subtle difference in cervical physiology between the breeds. Thus why we are looking at gene expression in the cervical tissue as well as </a:t>
            </a:r>
            <a:r>
              <a:rPr lang="en-IE" sz="1200" kern="1200" dirty="0" err="1" smtClean="0">
                <a:solidFill>
                  <a:schemeClr val="tx1"/>
                </a:solidFill>
                <a:effectLst/>
                <a:latin typeface="+mn-lt"/>
                <a:ea typeface="+mn-ea"/>
                <a:cs typeface="+mn-cs"/>
              </a:rPr>
              <a:t>cervicovaginal</a:t>
            </a:r>
            <a:r>
              <a:rPr lang="en-IE" sz="1200" kern="1200" dirty="0" smtClean="0">
                <a:solidFill>
                  <a:schemeClr val="tx1"/>
                </a:solidFill>
                <a:effectLst/>
                <a:latin typeface="+mn-lt"/>
                <a:ea typeface="+mn-ea"/>
                <a:cs typeface="+mn-cs"/>
              </a:rPr>
              <a:t> mucus proteins and glycan composition. </a:t>
            </a:r>
            <a:endParaRPr lang="en-GB"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C0DB2EFC-41EF-49F7-9152-98D571D49D79}" type="slidenum">
              <a:rPr lang="en-IE" smtClean="0"/>
              <a:t>11</a:t>
            </a:fld>
            <a:endParaRPr lang="en-IE"/>
          </a:p>
        </p:txBody>
      </p:sp>
    </p:spTree>
    <p:extLst>
      <p:ext uri="{BB962C8B-B14F-4D97-AF65-F5344CB8AC3E}">
        <p14:creationId xmlns:p14="http://schemas.microsoft.com/office/powerpoint/2010/main" val="361784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that we look at the 3 pillars of sustainability – production, environment</a:t>
            </a:r>
            <a:r>
              <a:rPr lang="en-GB" baseline="0" dirty="0" smtClean="0"/>
              <a:t> and societal</a:t>
            </a:r>
            <a:endParaRPr lang="en-GB" dirty="0"/>
          </a:p>
        </p:txBody>
      </p:sp>
      <p:sp>
        <p:nvSpPr>
          <p:cNvPr id="4" name="Slide Number Placeholder 3"/>
          <p:cNvSpPr>
            <a:spLocks noGrp="1"/>
          </p:cNvSpPr>
          <p:nvPr>
            <p:ph type="sldNum" sz="quarter" idx="10"/>
          </p:nvPr>
        </p:nvSpPr>
        <p:spPr/>
        <p:txBody>
          <a:bodyPr/>
          <a:lstStyle/>
          <a:p>
            <a:fld id="{155679BA-E24D-425B-88A0-F959C0F6901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709839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gi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screen"/>
          <a:srcRect l="804" t="6803" r="2666" b="29932"/>
          <a:stretch>
            <a:fillRect/>
          </a:stretch>
        </p:blipFill>
        <p:spPr>
          <a:xfrm>
            <a:off x="-6723" y="-19050"/>
            <a:ext cx="9169775" cy="6881692"/>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94D6C7C-CD3E-4427-B163-C3A608FCF930}"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250825" y="6165304"/>
            <a:ext cx="8642350" cy="451406"/>
          </a:xfrm>
          <a:prstGeom prst="rect">
            <a:avLst/>
          </a:prstGeom>
          <a:noFill/>
        </p:spPr>
        <p:txBody>
          <a:bodyPr wrap="square" rtlCol="0">
            <a:spAutoFit/>
          </a:bodyPr>
          <a:lstStyle/>
          <a:p>
            <a:pPr algn="ctr">
              <a:lnSpc>
                <a:spcPts val="2800"/>
              </a:lnSpc>
            </a:pPr>
            <a:r>
              <a:rPr lang="en-GB" sz="1900" i="1" dirty="0">
                <a:solidFill>
                  <a:srgbClr val="92BD1E">
                    <a:lumMod val="20000"/>
                    <a:lumOff val="80000"/>
                  </a:srgbClr>
                </a:solidFill>
              </a:rPr>
              <a:t>Leading the way in Agriculture and Rural Research, Education and Consulting</a:t>
            </a:r>
          </a:p>
        </p:txBody>
      </p:sp>
    </p:spTree>
    <p:extLst>
      <p:ext uri="{BB962C8B-B14F-4D97-AF65-F5344CB8AC3E}">
        <p14:creationId xmlns:p14="http://schemas.microsoft.com/office/powerpoint/2010/main" val="1953799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Alt_4_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print"/>
          <a:stretch>
            <a:fillRect/>
          </a:stretch>
        </p:blipFill>
        <p:spPr>
          <a:xfrm>
            <a:off x="-6723" y="-16870"/>
            <a:ext cx="9169775" cy="6877331"/>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61FB609C-3294-4B90-BCCC-E7F6C7C2E1AD}"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250825" y="6165304"/>
            <a:ext cx="8642350" cy="451406"/>
          </a:xfrm>
          <a:prstGeom prst="rect">
            <a:avLst/>
          </a:prstGeom>
          <a:noFill/>
        </p:spPr>
        <p:txBody>
          <a:bodyPr wrap="square" rtlCol="0">
            <a:spAutoFit/>
          </a:bodyPr>
          <a:lstStyle/>
          <a:p>
            <a:pPr algn="ctr">
              <a:lnSpc>
                <a:spcPts val="2800"/>
              </a:lnSpc>
            </a:pPr>
            <a:r>
              <a:rPr lang="en-GB" sz="1900" i="1" dirty="0">
                <a:solidFill>
                  <a:srgbClr val="92BD1E">
                    <a:lumMod val="20000"/>
                    <a:lumOff val="80000"/>
                  </a:srgbClr>
                </a:solidFill>
              </a:rPr>
              <a:t>Leading the way in Agriculture and Rural Research, Education and Consulting</a:t>
            </a:r>
          </a:p>
        </p:txBody>
      </p:sp>
    </p:spTree>
    <p:extLst>
      <p:ext uri="{BB962C8B-B14F-4D97-AF65-F5344CB8AC3E}">
        <p14:creationId xmlns:p14="http://schemas.microsoft.com/office/powerpoint/2010/main" val="187083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plain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1522"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2D3B8A-7985-4B45-9269-7D66ABFE33C9}"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68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BG Two Content">
    <p:spTree>
      <p:nvGrpSpPr>
        <p:cNvPr id="1" name=""/>
        <p:cNvGrpSpPr/>
        <p:nvPr/>
      </p:nvGrpSpPr>
      <p:grpSpPr>
        <a:xfrm>
          <a:off x="0" y="0"/>
          <a:ext cx="0" cy="0"/>
          <a:chOff x="0" y="0"/>
          <a:chExt cx="0" cy="0"/>
        </a:xfrm>
      </p:grpSpPr>
      <p:grpSp>
        <p:nvGrpSpPr>
          <p:cNvPr id="11" name="Group 10"/>
          <p:cNvGrpSpPr/>
          <p:nvPr userDrawn="1"/>
        </p:nvGrpSpPr>
        <p:grpSpPr>
          <a:xfrm>
            <a:off x="0" y="0"/>
            <a:ext cx="9144000" cy="6858000"/>
            <a:chOff x="0" y="0"/>
            <a:chExt cx="9144000" cy="6858000"/>
          </a:xfrm>
        </p:grpSpPr>
        <p:pic>
          <p:nvPicPr>
            <p:cNvPr id="9" name="Picture 8" descr="bg test 2000_1444.gif"/>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Picture 9"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1522"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E99CBB-5978-4F6A-8C82-FD7B850FA670}"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09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51522" y="1535113"/>
            <a:ext cx="42458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1522" y="2174878"/>
            <a:ext cx="4245868"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7" y="1535113"/>
            <a:ext cx="42474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247455"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70228B-598B-41A4-979C-9569E7CFCB63}" type="datetime1">
              <a:rPr lang="en-GB" smtClean="0">
                <a:solidFill>
                  <a:prstClr val="black">
                    <a:tint val="75000"/>
                  </a:prstClr>
                </a:solidFill>
              </a:rPr>
              <a:pPr/>
              <a:t>22/08/2018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10" name="Straight Arrow Connector 9"/>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828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3E4F58-E766-490E-A0D0-5A1FBE2908E0}" type="datetime1">
              <a:rPr lang="en-GB" smtClean="0">
                <a:solidFill>
                  <a:prstClr val="black">
                    <a:tint val="75000"/>
                  </a:prstClr>
                </a:solidFill>
              </a:rPr>
              <a:pPr/>
              <a:t>22/08/2018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6" name="Straight Arrow Connector 5"/>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0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Date Placeholder 1"/>
          <p:cNvSpPr>
            <a:spLocks noGrp="1"/>
          </p:cNvSpPr>
          <p:nvPr>
            <p:ph type="dt" sz="half" idx="10"/>
          </p:nvPr>
        </p:nvSpPr>
        <p:spPr/>
        <p:txBody>
          <a:bodyPr/>
          <a:lstStyle/>
          <a:p>
            <a:fld id="{12FD6A28-3F9C-4942-BB89-05E0F73A9F63}" type="datetime1">
              <a:rPr lang="en-GB" smtClean="0">
                <a:solidFill>
                  <a:prstClr val="black">
                    <a:tint val="75000"/>
                  </a:prstClr>
                </a:solidFill>
              </a:rPr>
              <a:pPr/>
              <a:t>22/08/2018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5595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2" y="116632"/>
            <a:ext cx="7344816" cy="1318468"/>
          </a:xfrm>
        </p:spPr>
        <p:txBody>
          <a:bodyPr anchor="ctr" anchorCtr="0"/>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628800"/>
            <a:ext cx="5317430" cy="4680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51522" y="1628800"/>
            <a:ext cx="3213993" cy="468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EFDD3-E90B-4F2A-B45C-188AF6E932D4}"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78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215CC67-D3D6-4E51-B65B-6820E038F161}"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9237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49CCEA-57C6-4FC1-B5C1-389D18167B58}"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844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28800"/>
            <a:ext cx="2263080" cy="4680520"/>
          </a:xfrm>
        </p:spPr>
        <p:txBody>
          <a:bodyPr vert="eaVert"/>
          <a:lstStyle>
            <a:lvl1pPr>
              <a:defRPr>
                <a:solidFill>
                  <a:schemeClr val="tx1"/>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251520" y="1628800"/>
            <a:ext cx="6225480" cy="4680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FA0898-23DC-4EB5-828A-3A7080D99E22}"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87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FB7CE6-3D3C-4112-80B1-C42ED77EB6B7}"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161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screen"/>
          <a:srcRect l="804" t="6803" r="2666" b="29932"/>
          <a:stretch>
            <a:fillRect/>
          </a:stretch>
        </p:blipFill>
        <p:spPr>
          <a:xfrm>
            <a:off x="-6723" y="-19050"/>
            <a:ext cx="9169775" cy="6881692"/>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94D6C7C-CD3E-4427-B163-C3A608FCF930}"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250825" y="6165304"/>
            <a:ext cx="8642350" cy="451406"/>
          </a:xfrm>
          <a:prstGeom prst="rect">
            <a:avLst/>
          </a:prstGeom>
          <a:noFill/>
        </p:spPr>
        <p:txBody>
          <a:bodyPr wrap="square" rtlCol="0">
            <a:spAutoFit/>
          </a:bodyPr>
          <a:lstStyle/>
          <a:p>
            <a:pPr algn="ctr">
              <a:lnSpc>
                <a:spcPts val="2800"/>
              </a:lnSpc>
            </a:pPr>
            <a:r>
              <a:rPr lang="en-GB" sz="1900" i="1" dirty="0">
                <a:solidFill>
                  <a:srgbClr val="92BD1E">
                    <a:lumMod val="20000"/>
                    <a:lumOff val="80000"/>
                  </a:srgbClr>
                </a:solidFill>
              </a:rPr>
              <a:t>Leading the way in Agriculture and Rural Research, Education and Consulting</a:t>
            </a:r>
          </a:p>
        </p:txBody>
      </p:sp>
    </p:spTree>
    <p:extLst>
      <p:ext uri="{BB962C8B-B14F-4D97-AF65-F5344CB8AC3E}">
        <p14:creationId xmlns:p14="http://schemas.microsoft.com/office/powerpoint/2010/main" val="3514435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FB7CE6-3D3C-4112-80B1-C42ED77EB6B7}"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185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 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pic>
          <p:nvPicPr>
            <p:cNvPr id="8" name="Picture 7" descr="bg test 2000_1444.gif"/>
            <p:cNvPicPr>
              <a:picLocks noChangeAspect="1"/>
            </p:cNvPicPr>
            <p:nvPr userDrawn="1"/>
          </p:nvPicPr>
          <p:blipFill>
            <a:blip r:embed="rId2" cstate="screen"/>
            <a:stretch>
              <a:fillRect/>
            </a:stretch>
          </p:blipFill>
          <p:spPr>
            <a:xfrm>
              <a:off x="0" y="0"/>
              <a:ext cx="9144000" cy="6858000"/>
            </a:xfrm>
            <a:prstGeom prst="rect">
              <a:avLst/>
            </a:prstGeom>
          </p:spPr>
        </p:pic>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EF4AC-5B26-45E7-BC69-A7E1A06C3F3A}"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0901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Georgia 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66F157-80EF-4037-84B4-8483FC0AD191}"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592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Georgia Title and Content - 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pic>
          <p:nvPicPr>
            <p:cNvPr id="8" name="Picture 7" descr="bg test 2000_1444.gif"/>
            <p:cNvPicPr>
              <a:picLocks noChangeAspect="1"/>
            </p:cNvPicPr>
            <p:nvPr userDrawn="1"/>
          </p:nvPicPr>
          <p:blipFill>
            <a:blip r:embed="rId2" cstate="screen"/>
            <a:stretch>
              <a:fillRect/>
            </a:stretch>
          </p:blipFill>
          <p:spPr>
            <a:xfrm>
              <a:off x="0" y="0"/>
              <a:ext cx="9144000" cy="6858000"/>
            </a:xfrm>
            <a:prstGeom prst="rect">
              <a:avLst/>
            </a:prstGeom>
          </p:spPr>
        </p:pic>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lvl1pPr>
              <a:defRPr>
                <a:latin typeface="Georg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3D77DC-00CF-48A7-9520-937A48E2DBB1}"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939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Content Placeholder 3" descr="SRUC-College-colour.gif"/>
          <p:cNvPicPr>
            <a:picLocks noChangeAspect="1"/>
          </p:cNvPicPr>
          <p:nvPr userDrawn="1"/>
        </p:nvPicPr>
        <p:blipFill>
          <a:blip r:embed="rId2" cstate="screen"/>
          <a:stretch>
            <a:fillRect/>
          </a:stretch>
        </p:blipFill>
        <p:spPr>
          <a:xfrm>
            <a:off x="2037115" y="548680"/>
            <a:ext cx="5069773" cy="4852988"/>
          </a:xfrm>
          <a:prstGeom prst="rect">
            <a:avLst/>
          </a:prstGeom>
        </p:spPr>
      </p:pic>
      <p:sp>
        <p:nvSpPr>
          <p:cNvPr id="9" name="TextBox 8"/>
          <p:cNvSpPr txBox="1"/>
          <p:nvPr userDrawn="1"/>
        </p:nvSpPr>
        <p:spPr>
          <a:xfrm>
            <a:off x="177675" y="6165305"/>
            <a:ext cx="8785671" cy="451406"/>
          </a:xfrm>
          <a:prstGeom prst="rect">
            <a:avLst/>
          </a:prstGeom>
          <a:noFill/>
        </p:spPr>
        <p:txBody>
          <a:bodyPr wrap="square" rtlCol="0">
            <a:spAutoFit/>
          </a:bodyPr>
          <a:lstStyle/>
          <a:p>
            <a:pPr algn="ctr">
              <a:lnSpc>
                <a:spcPts val="2800"/>
              </a:lnSpc>
            </a:pPr>
            <a:r>
              <a:rPr lang="en-GB" sz="1900" i="1" dirty="0">
                <a:solidFill>
                  <a:srgbClr val="004B23"/>
                </a:solidFill>
              </a:rPr>
              <a:t>Leading the way in Agriculture and Rural Research, Education and Consulting</a:t>
            </a:r>
          </a:p>
        </p:txBody>
      </p:sp>
    </p:spTree>
    <p:extLst>
      <p:ext uri="{BB962C8B-B14F-4D97-AF65-F5344CB8AC3E}">
        <p14:creationId xmlns:p14="http://schemas.microsoft.com/office/powerpoint/2010/main" val="2611100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lt 1 Title slide">
    <p:spTree>
      <p:nvGrpSpPr>
        <p:cNvPr id="1" name=""/>
        <p:cNvGrpSpPr/>
        <p:nvPr/>
      </p:nvGrpSpPr>
      <p:grpSpPr>
        <a:xfrm>
          <a:off x="0" y="0"/>
          <a:ext cx="0" cy="0"/>
          <a:chOff x="0" y="0"/>
          <a:chExt cx="0" cy="0"/>
        </a:xfrm>
      </p:grpSpPr>
      <p:pic>
        <p:nvPicPr>
          <p:cNvPr id="12" name="Picture 11" descr="Slide Image 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2880" y="980728"/>
            <a:ext cx="5616302" cy="5112568"/>
          </a:xfrm>
          <a:prstGeom prst="rect">
            <a:avLst/>
          </a:prstGeom>
        </p:spPr>
      </p:pic>
      <p:sp>
        <p:nvSpPr>
          <p:cNvPr id="2" name="Title 1"/>
          <p:cNvSpPr>
            <a:spLocks noGrp="1"/>
          </p:cNvSpPr>
          <p:nvPr>
            <p:ph type="title"/>
          </p:nvPr>
        </p:nvSpPr>
        <p:spPr>
          <a:xfrm>
            <a:off x="4843976" y="1754532"/>
            <a:ext cx="4137720" cy="1362075"/>
          </a:xfrm>
        </p:spPr>
        <p:txBody>
          <a:bodyPr anchor="t"/>
          <a:lstStyle>
            <a:lvl1pPr algn="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373345" y="3789044"/>
            <a:ext cx="2587825"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2DE7A03-7D31-4DBE-9E3D-200E6F65D72D}"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College-colour.gif"/>
          <p:cNvPicPr>
            <a:picLocks noChangeAspect="1"/>
          </p:cNvPicPr>
          <p:nvPr userDrawn="1"/>
        </p:nvPicPr>
        <p:blipFill>
          <a:blip r:embed="rId3" cstate="screen"/>
          <a:stretch>
            <a:fillRect/>
          </a:stretch>
        </p:blipFill>
        <p:spPr>
          <a:xfrm>
            <a:off x="7772402" y="181560"/>
            <a:ext cx="1135765" cy="1087200"/>
          </a:xfrm>
          <a:prstGeom prst="rect">
            <a:avLst/>
          </a:prstGeom>
        </p:spPr>
      </p:pic>
      <p:sp>
        <p:nvSpPr>
          <p:cNvPr id="9" name="TextBox 8"/>
          <p:cNvSpPr txBox="1"/>
          <p:nvPr userDrawn="1"/>
        </p:nvSpPr>
        <p:spPr>
          <a:xfrm>
            <a:off x="175179" y="6165304"/>
            <a:ext cx="8785671" cy="451406"/>
          </a:xfrm>
          <a:prstGeom prst="rect">
            <a:avLst/>
          </a:prstGeom>
          <a:noFill/>
        </p:spPr>
        <p:txBody>
          <a:bodyPr wrap="square" rtlCol="0">
            <a:spAutoFit/>
          </a:bodyPr>
          <a:lstStyle/>
          <a:p>
            <a:pPr algn="ctr">
              <a:lnSpc>
                <a:spcPts val="2800"/>
              </a:lnSpc>
            </a:pPr>
            <a:r>
              <a:rPr lang="en-GB" sz="1900" i="1" dirty="0">
                <a:solidFill>
                  <a:srgbClr val="68AC2C"/>
                </a:solidFill>
              </a:rPr>
              <a:t>Leading the way in Agriculture and Rural Research, Education and Consulting</a:t>
            </a:r>
          </a:p>
        </p:txBody>
      </p:sp>
    </p:spTree>
    <p:extLst>
      <p:ext uri="{BB962C8B-B14F-4D97-AF65-F5344CB8AC3E}">
        <p14:creationId xmlns:p14="http://schemas.microsoft.com/office/powerpoint/2010/main" val="3676791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lt 2 Title slide">
    <p:spTree>
      <p:nvGrpSpPr>
        <p:cNvPr id="1" name=""/>
        <p:cNvGrpSpPr/>
        <p:nvPr/>
      </p:nvGrpSpPr>
      <p:grpSpPr>
        <a:xfrm>
          <a:off x="0" y="0"/>
          <a:ext cx="0" cy="0"/>
          <a:chOff x="0" y="0"/>
          <a:chExt cx="0" cy="0"/>
        </a:xfrm>
      </p:grpSpPr>
      <p:pic>
        <p:nvPicPr>
          <p:cNvPr id="12" name="Picture 11" descr="Slide Image 2.png"/>
          <p:cNvPicPr>
            <a:picLocks noChangeAspect="1"/>
          </p:cNvPicPr>
          <p:nvPr userDrawn="1"/>
        </p:nvPicPr>
        <p:blipFill>
          <a:blip r:embed="rId2" cstate="screen"/>
          <a:stretch>
            <a:fillRect/>
          </a:stretch>
        </p:blipFill>
        <p:spPr>
          <a:xfrm>
            <a:off x="0" y="0"/>
            <a:ext cx="9144000" cy="6858000"/>
          </a:xfrm>
          <a:prstGeom prst="rect">
            <a:avLst/>
          </a:prstGeom>
        </p:spPr>
      </p:pic>
      <p:sp>
        <p:nvSpPr>
          <p:cNvPr id="2" name="Title 1"/>
          <p:cNvSpPr>
            <a:spLocks noGrp="1"/>
          </p:cNvSpPr>
          <p:nvPr>
            <p:ph type="title"/>
          </p:nvPr>
        </p:nvSpPr>
        <p:spPr>
          <a:xfrm>
            <a:off x="4843976" y="1754532"/>
            <a:ext cx="4137720" cy="1362075"/>
          </a:xfrm>
        </p:spPr>
        <p:txBody>
          <a:bodyPr anchor="t"/>
          <a:lstStyle>
            <a:lvl1pPr algn="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373345" y="3789044"/>
            <a:ext cx="2587825"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3829089-2B29-425C-8730-76A11C015FE8}"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College-colour.gif"/>
          <p:cNvPicPr>
            <a:picLocks noChangeAspect="1"/>
          </p:cNvPicPr>
          <p:nvPr userDrawn="1"/>
        </p:nvPicPr>
        <p:blipFill>
          <a:blip r:embed="rId3" cstate="screen"/>
          <a:stretch>
            <a:fillRect/>
          </a:stretch>
        </p:blipFill>
        <p:spPr>
          <a:xfrm>
            <a:off x="7772402" y="181560"/>
            <a:ext cx="1135765" cy="1087200"/>
          </a:xfrm>
          <a:prstGeom prst="rect">
            <a:avLst/>
          </a:prstGeom>
        </p:spPr>
      </p:pic>
      <p:sp>
        <p:nvSpPr>
          <p:cNvPr id="9" name="TextBox 8"/>
          <p:cNvSpPr txBox="1"/>
          <p:nvPr userDrawn="1"/>
        </p:nvSpPr>
        <p:spPr>
          <a:xfrm>
            <a:off x="241683" y="6165304"/>
            <a:ext cx="8785671" cy="451406"/>
          </a:xfrm>
          <a:prstGeom prst="rect">
            <a:avLst/>
          </a:prstGeom>
          <a:noFill/>
        </p:spPr>
        <p:txBody>
          <a:bodyPr wrap="square" rtlCol="0">
            <a:spAutoFit/>
          </a:bodyPr>
          <a:lstStyle/>
          <a:p>
            <a:pPr>
              <a:lnSpc>
                <a:spcPts val="2800"/>
              </a:lnSpc>
            </a:pPr>
            <a:r>
              <a:rPr lang="en-GB" sz="1900" i="1" dirty="0">
                <a:solidFill>
                  <a:srgbClr val="68AC2C"/>
                </a:solidFill>
              </a:rPr>
              <a:t>Leading the way in Agriculture and Rural Research, Education and Consulting</a:t>
            </a:r>
          </a:p>
        </p:txBody>
      </p:sp>
    </p:spTree>
    <p:extLst>
      <p:ext uri="{BB962C8B-B14F-4D97-AF65-F5344CB8AC3E}">
        <p14:creationId xmlns:p14="http://schemas.microsoft.com/office/powerpoint/2010/main" val="2096774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Alt 3 Georgia 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screen"/>
          <a:srcRect l="804" t="6803" r="2666" b="29932"/>
          <a:stretch>
            <a:fillRect/>
          </a:stretch>
        </p:blipFill>
        <p:spPr>
          <a:xfrm>
            <a:off x="-6723" y="-19050"/>
            <a:ext cx="9169775" cy="6881692"/>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latin typeface="Georgia" pitchFamily="18"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B349AE6-3D85-4497-ABBC-16818FEE8D2A}"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179514" y="6165304"/>
            <a:ext cx="8785671" cy="451406"/>
          </a:xfrm>
          <a:prstGeom prst="rect">
            <a:avLst/>
          </a:prstGeom>
          <a:noFill/>
        </p:spPr>
        <p:txBody>
          <a:bodyPr wrap="square" rtlCol="0">
            <a:spAutoFit/>
          </a:bodyPr>
          <a:lstStyle/>
          <a:p>
            <a:pPr algn="ctr">
              <a:lnSpc>
                <a:spcPts val="2800"/>
              </a:lnSpc>
            </a:pPr>
            <a:r>
              <a:rPr lang="en-GB" sz="1900" i="1" dirty="0">
                <a:solidFill>
                  <a:srgbClr val="92BD1E">
                    <a:lumMod val="20000"/>
                    <a:lumOff val="80000"/>
                  </a:srgbClr>
                </a:solidFill>
              </a:rPr>
              <a:t>Leading the way in Agriculture and Rural Research, Education and Consulting</a:t>
            </a:r>
          </a:p>
        </p:txBody>
      </p:sp>
    </p:spTree>
    <p:extLst>
      <p:ext uri="{BB962C8B-B14F-4D97-AF65-F5344CB8AC3E}">
        <p14:creationId xmlns:p14="http://schemas.microsoft.com/office/powerpoint/2010/main" val="576225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Alt_4_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print"/>
          <a:stretch>
            <a:fillRect/>
          </a:stretch>
        </p:blipFill>
        <p:spPr>
          <a:xfrm>
            <a:off x="-6723" y="-16870"/>
            <a:ext cx="9169775" cy="6877331"/>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61FB609C-3294-4B90-BCCC-E7F6C7C2E1AD}"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250825" y="6165304"/>
            <a:ext cx="8642350" cy="451406"/>
          </a:xfrm>
          <a:prstGeom prst="rect">
            <a:avLst/>
          </a:prstGeom>
          <a:noFill/>
        </p:spPr>
        <p:txBody>
          <a:bodyPr wrap="square" rtlCol="0">
            <a:spAutoFit/>
          </a:bodyPr>
          <a:lstStyle/>
          <a:p>
            <a:pPr algn="ctr">
              <a:lnSpc>
                <a:spcPts val="2800"/>
              </a:lnSpc>
            </a:pPr>
            <a:r>
              <a:rPr lang="en-GB" sz="1900" i="1" dirty="0">
                <a:solidFill>
                  <a:srgbClr val="92BD1E">
                    <a:lumMod val="20000"/>
                    <a:lumOff val="80000"/>
                  </a:srgbClr>
                </a:solidFill>
              </a:rPr>
              <a:t>Leading the way in Agriculture and Rural Research, Education and Consulting</a:t>
            </a:r>
          </a:p>
        </p:txBody>
      </p:sp>
    </p:spTree>
    <p:extLst>
      <p:ext uri="{BB962C8B-B14F-4D97-AF65-F5344CB8AC3E}">
        <p14:creationId xmlns:p14="http://schemas.microsoft.com/office/powerpoint/2010/main" val="251120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 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pic>
          <p:nvPicPr>
            <p:cNvPr id="8" name="Picture 7" descr="bg test 2000_1444.gif"/>
            <p:cNvPicPr>
              <a:picLocks noChangeAspect="1"/>
            </p:cNvPicPr>
            <p:nvPr userDrawn="1"/>
          </p:nvPicPr>
          <p:blipFill>
            <a:blip r:embed="rId2" cstate="screen"/>
            <a:stretch>
              <a:fillRect/>
            </a:stretch>
          </p:blipFill>
          <p:spPr>
            <a:xfrm>
              <a:off x="0" y="0"/>
              <a:ext cx="9144000" cy="6858000"/>
            </a:xfrm>
            <a:prstGeom prst="rect">
              <a:avLst/>
            </a:prstGeom>
          </p:spPr>
        </p:pic>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EF4AC-5B26-45E7-BC69-A7E1A06C3F3A}"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0239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plain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1522"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2D3B8A-7985-4B45-9269-7D66ABFE33C9}"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098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BG Two Content">
    <p:spTree>
      <p:nvGrpSpPr>
        <p:cNvPr id="1" name=""/>
        <p:cNvGrpSpPr/>
        <p:nvPr/>
      </p:nvGrpSpPr>
      <p:grpSpPr>
        <a:xfrm>
          <a:off x="0" y="0"/>
          <a:ext cx="0" cy="0"/>
          <a:chOff x="0" y="0"/>
          <a:chExt cx="0" cy="0"/>
        </a:xfrm>
      </p:grpSpPr>
      <p:grpSp>
        <p:nvGrpSpPr>
          <p:cNvPr id="11" name="Group 10"/>
          <p:cNvGrpSpPr/>
          <p:nvPr userDrawn="1"/>
        </p:nvGrpSpPr>
        <p:grpSpPr>
          <a:xfrm>
            <a:off x="0" y="0"/>
            <a:ext cx="9144000" cy="6858000"/>
            <a:chOff x="0" y="0"/>
            <a:chExt cx="9144000" cy="6858000"/>
          </a:xfrm>
        </p:grpSpPr>
        <p:pic>
          <p:nvPicPr>
            <p:cNvPr id="9" name="Picture 8" descr="bg test 2000_1444.gif"/>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Picture 9"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1522"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E99CBB-5978-4F6A-8C82-FD7B850FA670}"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085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51522" y="1535113"/>
            <a:ext cx="42458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1522" y="2174878"/>
            <a:ext cx="4245868"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7" y="1535113"/>
            <a:ext cx="42474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247455"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70228B-598B-41A4-979C-9569E7CFCB63}" type="datetime1">
              <a:rPr lang="en-GB" smtClean="0">
                <a:solidFill>
                  <a:prstClr val="black">
                    <a:tint val="75000"/>
                  </a:prstClr>
                </a:solidFill>
              </a:rPr>
              <a:pPr/>
              <a:t>22/08/2018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10" name="Straight Arrow Connector 9"/>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940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3E4F58-E766-490E-A0D0-5A1FBE2908E0}" type="datetime1">
              <a:rPr lang="en-GB" smtClean="0">
                <a:solidFill>
                  <a:prstClr val="black">
                    <a:tint val="75000"/>
                  </a:prstClr>
                </a:solidFill>
              </a:rPr>
              <a:pPr/>
              <a:t>22/08/2018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6" name="Straight Arrow Connector 5"/>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364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Date Placeholder 1"/>
          <p:cNvSpPr>
            <a:spLocks noGrp="1"/>
          </p:cNvSpPr>
          <p:nvPr>
            <p:ph type="dt" sz="half" idx="10"/>
          </p:nvPr>
        </p:nvSpPr>
        <p:spPr/>
        <p:txBody>
          <a:bodyPr/>
          <a:lstStyle/>
          <a:p>
            <a:fld id="{12FD6A28-3F9C-4942-BB89-05E0F73A9F63}" type="datetime1">
              <a:rPr lang="en-GB" smtClean="0">
                <a:solidFill>
                  <a:prstClr val="black">
                    <a:tint val="75000"/>
                  </a:prstClr>
                </a:solidFill>
              </a:rPr>
              <a:pPr/>
              <a:t>22/08/2018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9337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2" y="116632"/>
            <a:ext cx="7344816" cy="1318468"/>
          </a:xfrm>
        </p:spPr>
        <p:txBody>
          <a:bodyPr anchor="ctr" anchorCtr="0"/>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628800"/>
            <a:ext cx="5317430" cy="4680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51522" y="1628800"/>
            <a:ext cx="3213993" cy="468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EFDD3-E90B-4F2A-B45C-188AF6E932D4}"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384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215CC67-D3D6-4E51-B65B-6820E038F161}"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1191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49CCEA-57C6-4FC1-B5C1-389D18167B58}"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682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28800"/>
            <a:ext cx="2263080" cy="4680520"/>
          </a:xfrm>
        </p:spPr>
        <p:txBody>
          <a:bodyPr vert="eaVert"/>
          <a:lstStyle>
            <a:lvl1pPr>
              <a:defRPr>
                <a:solidFill>
                  <a:schemeClr val="tx1"/>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251520" y="1628800"/>
            <a:ext cx="6225480" cy="4680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FA0898-23DC-4EB5-828A-3A7080D99E22}"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972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screen"/>
          <a:srcRect l="804" t="6803" r="2666" b="29932"/>
          <a:stretch>
            <a:fillRect/>
          </a:stretch>
        </p:blipFill>
        <p:spPr>
          <a:xfrm>
            <a:off x="-6723" y="-19050"/>
            <a:ext cx="9169775" cy="6881692"/>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94D6C7C-CD3E-4427-B163-C3A608FCF930}"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250825" y="6165304"/>
            <a:ext cx="8642350" cy="451406"/>
          </a:xfrm>
          <a:prstGeom prst="rect">
            <a:avLst/>
          </a:prstGeom>
          <a:noFill/>
        </p:spPr>
        <p:txBody>
          <a:bodyPr wrap="square" rtlCol="0">
            <a:spAutoFit/>
          </a:bodyPr>
          <a:lstStyle/>
          <a:p>
            <a:pPr algn="ctr">
              <a:lnSpc>
                <a:spcPts val="2800"/>
              </a:lnSpc>
            </a:pPr>
            <a:r>
              <a:rPr lang="en-GB" sz="1900" i="1" dirty="0" smtClean="0">
                <a:solidFill>
                  <a:srgbClr val="92BD1E">
                    <a:lumMod val="20000"/>
                    <a:lumOff val="80000"/>
                  </a:srgbClr>
                </a:solidFill>
              </a:rPr>
              <a:t>Leading the way in Agriculture and Rural Research, Education and Consulting</a:t>
            </a:r>
            <a:endParaRPr lang="en-GB" sz="1900" i="1" dirty="0">
              <a:solidFill>
                <a:srgbClr val="92BD1E">
                  <a:lumMod val="20000"/>
                  <a:lumOff val="80000"/>
                </a:srgbClr>
              </a:solidFill>
            </a:endParaRPr>
          </a:p>
        </p:txBody>
      </p:sp>
    </p:spTree>
    <p:extLst>
      <p:ext uri="{BB962C8B-B14F-4D97-AF65-F5344CB8AC3E}">
        <p14:creationId xmlns:p14="http://schemas.microsoft.com/office/powerpoint/2010/main" val="207266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eorgia 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66F157-80EF-4037-84B4-8483FC0AD191}"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115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FB7CE6-3D3C-4112-80B1-C42ED77EB6B7}"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950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Title and Content - 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pic>
          <p:nvPicPr>
            <p:cNvPr id="8" name="Picture 7" descr="bg test 2000_1444.gif"/>
            <p:cNvPicPr>
              <a:picLocks noChangeAspect="1"/>
            </p:cNvPicPr>
            <p:nvPr userDrawn="1"/>
          </p:nvPicPr>
          <p:blipFill>
            <a:blip r:embed="rId2" cstate="screen"/>
            <a:stretch>
              <a:fillRect/>
            </a:stretch>
          </p:blipFill>
          <p:spPr>
            <a:xfrm>
              <a:off x="0" y="0"/>
              <a:ext cx="9144000" cy="6858000"/>
            </a:xfrm>
            <a:prstGeom prst="rect">
              <a:avLst/>
            </a:prstGeom>
          </p:spPr>
        </p:pic>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EF4AC-5B26-45E7-BC69-A7E1A06C3F3A}"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625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Georgia 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66F157-80EF-4037-84B4-8483FC0AD191}"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7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Georgia Title and Content - 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pic>
          <p:nvPicPr>
            <p:cNvPr id="8" name="Picture 7" descr="bg test 2000_1444.gif"/>
            <p:cNvPicPr>
              <a:picLocks noChangeAspect="1"/>
            </p:cNvPicPr>
            <p:nvPr userDrawn="1"/>
          </p:nvPicPr>
          <p:blipFill>
            <a:blip r:embed="rId2" cstate="screen"/>
            <a:stretch>
              <a:fillRect/>
            </a:stretch>
          </p:blipFill>
          <p:spPr>
            <a:xfrm>
              <a:off x="0" y="0"/>
              <a:ext cx="9144000" cy="6858000"/>
            </a:xfrm>
            <a:prstGeom prst="rect">
              <a:avLst/>
            </a:prstGeom>
          </p:spPr>
        </p:pic>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lvl1pPr>
              <a:defRPr>
                <a:latin typeface="Georg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3D77DC-00CF-48A7-9520-937A48E2DBB1}"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9385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Content Placeholder 3" descr="SRUC-College-colour.gif"/>
          <p:cNvPicPr>
            <a:picLocks noChangeAspect="1"/>
          </p:cNvPicPr>
          <p:nvPr userDrawn="1"/>
        </p:nvPicPr>
        <p:blipFill>
          <a:blip r:embed="rId2" cstate="screen"/>
          <a:stretch>
            <a:fillRect/>
          </a:stretch>
        </p:blipFill>
        <p:spPr>
          <a:xfrm>
            <a:off x="2037115" y="548680"/>
            <a:ext cx="5069773" cy="4852988"/>
          </a:xfrm>
          <a:prstGeom prst="rect">
            <a:avLst/>
          </a:prstGeom>
        </p:spPr>
      </p:pic>
      <p:sp>
        <p:nvSpPr>
          <p:cNvPr id="9" name="TextBox 8"/>
          <p:cNvSpPr txBox="1"/>
          <p:nvPr userDrawn="1"/>
        </p:nvSpPr>
        <p:spPr>
          <a:xfrm>
            <a:off x="177675" y="6165305"/>
            <a:ext cx="8785671" cy="451406"/>
          </a:xfrm>
          <a:prstGeom prst="rect">
            <a:avLst/>
          </a:prstGeom>
          <a:noFill/>
        </p:spPr>
        <p:txBody>
          <a:bodyPr wrap="square" rtlCol="0">
            <a:spAutoFit/>
          </a:bodyPr>
          <a:lstStyle/>
          <a:p>
            <a:pPr algn="ctr">
              <a:lnSpc>
                <a:spcPts val="2800"/>
              </a:lnSpc>
            </a:pPr>
            <a:r>
              <a:rPr lang="en-GB" sz="1900" i="1" dirty="0" smtClean="0">
                <a:solidFill>
                  <a:srgbClr val="004B23"/>
                </a:solidFill>
              </a:rPr>
              <a:t>Leading the way in Agriculture and Rural Research, Education and Consulting</a:t>
            </a:r>
            <a:endParaRPr lang="en-GB" sz="1900" i="1" dirty="0">
              <a:solidFill>
                <a:srgbClr val="004B23"/>
              </a:solidFill>
            </a:endParaRPr>
          </a:p>
        </p:txBody>
      </p:sp>
    </p:spTree>
    <p:extLst>
      <p:ext uri="{BB962C8B-B14F-4D97-AF65-F5344CB8AC3E}">
        <p14:creationId xmlns:p14="http://schemas.microsoft.com/office/powerpoint/2010/main" val="1529636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Alt 1 Title slide">
    <p:spTree>
      <p:nvGrpSpPr>
        <p:cNvPr id="1" name=""/>
        <p:cNvGrpSpPr/>
        <p:nvPr/>
      </p:nvGrpSpPr>
      <p:grpSpPr>
        <a:xfrm>
          <a:off x="0" y="0"/>
          <a:ext cx="0" cy="0"/>
          <a:chOff x="0" y="0"/>
          <a:chExt cx="0" cy="0"/>
        </a:xfrm>
      </p:grpSpPr>
      <p:pic>
        <p:nvPicPr>
          <p:cNvPr id="12" name="Picture 11" descr="Slide Image 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2880" y="980728"/>
            <a:ext cx="5616302" cy="5112568"/>
          </a:xfrm>
          <a:prstGeom prst="rect">
            <a:avLst/>
          </a:prstGeom>
        </p:spPr>
      </p:pic>
      <p:sp>
        <p:nvSpPr>
          <p:cNvPr id="2" name="Title 1"/>
          <p:cNvSpPr>
            <a:spLocks noGrp="1"/>
          </p:cNvSpPr>
          <p:nvPr>
            <p:ph type="title"/>
          </p:nvPr>
        </p:nvSpPr>
        <p:spPr>
          <a:xfrm>
            <a:off x="4843976" y="1754532"/>
            <a:ext cx="4137720" cy="1362075"/>
          </a:xfrm>
        </p:spPr>
        <p:txBody>
          <a:bodyPr anchor="t"/>
          <a:lstStyle>
            <a:lvl1pPr algn="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373345" y="3789044"/>
            <a:ext cx="2587825"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2DE7A03-7D31-4DBE-9E3D-200E6F65D72D}"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College-colour.gif"/>
          <p:cNvPicPr>
            <a:picLocks noChangeAspect="1"/>
          </p:cNvPicPr>
          <p:nvPr userDrawn="1"/>
        </p:nvPicPr>
        <p:blipFill>
          <a:blip r:embed="rId3" cstate="screen"/>
          <a:stretch>
            <a:fillRect/>
          </a:stretch>
        </p:blipFill>
        <p:spPr>
          <a:xfrm>
            <a:off x="7772402" y="181560"/>
            <a:ext cx="1135765" cy="1087200"/>
          </a:xfrm>
          <a:prstGeom prst="rect">
            <a:avLst/>
          </a:prstGeom>
        </p:spPr>
      </p:pic>
      <p:sp>
        <p:nvSpPr>
          <p:cNvPr id="9" name="TextBox 8"/>
          <p:cNvSpPr txBox="1"/>
          <p:nvPr userDrawn="1"/>
        </p:nvSpPr>
        <p:spPr>
          <a:xfrm>
            <a:off x="175179" y="6165304"/>
            <a:ext cx="8785671" cy="451406"/>
          </a:xfrm>
          <a:prstGeom prst="rect">
            <a:avLst/>
          </a:prstGeom>
          <a:noFill/>
        </p:spPr>
        <p:txBody>
          <a:bodyPr wrap="square" rtlCol="0">
            <a:spAutoFit/>
          </a:bodyPr>
          <a:lstStyle/>
          <a:p>
            <a:pPr algn="ctr">
              <a:lnSpc>
                <a:spcPts val="2800"/>
              </a:lnSpc>
            </a:pPr>
            <a:r>
              <a:rPr lang="en-GB" sz="1900" i="1" dirty="0" smtClean="0">
                <a:solidFill>
                  <a:srgbClr val="68AC2C"/>
                </a:solidFill>
              </a:rPr>
              <a:t>Leading the way in Agriculture and Rural Research, Education and Consulting</a:t>
            </a:r>
            <a:endParaRPr lang="en-GB" sz="1900" i="1" dirty="0">
              <a:solidFill>
                <a:srgbClr val="68AC2C"/>
              </a:solidFill>
            </a:endParaRPr>
          </a:p>
        </p:txBody>
      </p:sp>
    </p:spTree>
    <p:extLst>
      <p:ext uri="{BB962C8B-B14F-4D97-AF65-F5344CB8AC3E}">
        <p14:creationId xmlns:p14="http://schemas.microsoft.com/office/powerpoint/2010/main" val="3371278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lt 2 Title slide">
    <p:spTree>
      <p:nvGrpSpPr>
        <p:cNvPr id="1" name=""/>
        <p:cNvGrpSpPr/>
        <p:nvPr/>
      </p:nvGrpSpPr>
      <p:grpSpPr>
        <a:xfrm>
          <a:off x="0" y="0"/>
          <a:ext cx="0" cy="0"/>
          <a:chOff x="0" y="0"/>
          <a:chExt cx="0" cy="0"/>
        </a:xfrm>
      </p:grpSpPr>
      <p:pic>
        <p:nvPicPr>
          <p:cNvPr id="12" name="Picture 11" descr="Slide Image 2.png"/>
          <p:cNvPicPr>
            <a:picLocks noChangeAspect="1"/>
          </p:cNvPicPr>
          <p:nvPr userDrawn="1"/>
        </p:nvPicPr>
        <p:blipFill>
          <a:blip r:embed="rId2" cstate="screen"/>
          <a:stretch>
            <a:fillRect/>
          </a:stretch>
        </p:blipFill>
        <p:spPr>
          <a:xfrm>
            <a:off x="0" y="0"/>
            <a:ext cx="9144000" cy="6858000"/>
          </a:xfrm>
          <a:prstGeom prst="rect">
            <a:avLst/>
          </a:prstGeom>
        </p:spPr>
      </p:pic>
      <p:sp>
        <p:nvSpPr>
          <p:cNvPr id="2" name="Title 1"/>
          <p:cNvSpPr>
            <a:spLocks noGrp="1"/>
          </p:cNvSpPr>
          <p:nvPr>
            <p:ph type="title"/>
          </p:nvPr>
        </p:nvSpPr>
        <p:spPr>
          <a:xfrm>
            <a:off x="4843976" y="1754532"/>
            <a:ext cx="4137720" cy="1362075"/>
          </a:xfrm>
        </p:spPr>
        <p:txBody>
          <a:bodyPr anchor="t"/>
          <a:lstStyle>
            <a:lvl1pPr algn="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373345" y="3789044"/>
            <a:ext cx="2587825"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3829089-2B29-425C-8730-76A11C015FE8}"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College-colour.gif"/>
          <p:cNvPicPr>
            <a:picLocks noChangeAspect="1"/>
          </p:cNvPicPr>
          <p:nvPr userDrawn="1"/>
        </p:nvPicPr>
        <p:blipFill>
          <a:blip r:embed="rId3" cstate="screen"/>
          <a:stretch>
            <a:fillRect/>
          </a:stretch>
        </p:blipFill>
        <p:spPr>
          <a:xfrm>
            <a:off x="7772402" y="181560"/>
            <a:ext cx="1135765" cy="1087200"/>
          </a:xfrm>
          <a:prstGeom prst="rect">
            <a:avLst/>
          </a:prstGeom>
        </p:spPr>
      </p:pic>
      <p:sp>
        <p:nvSpPr>
          <p:cNvPr id="9" name="TextBox 8"/>
          <p:cNvSpPr txBox="1"/>
          <p:nvPr userDrawn="1"/>
        </p:nvSpPr>
        <p:spPr>
          <a:xfrm>
            <a:off x="241683" y="6165304"/>
            <a:ext cx="8785671" cy="451406"/>
          </a:xfrm>
          <a:prstGeom prst="rect">
            <a:avLst/>
          </a:prstGeom>
          <a:noFill/>
        </p:spPr>
        <p:txBody>
          <a:bodyPr wrap="square" rtlCol="0">
            <a:spAutoFit/>
          </a:bodyPr>
          <a:lstStyle/>
          <a:p>
            <a:pPr>
              <a:lnSpc>
                <a:spcPts val="2800"/>
              </a:lnSpc>
            </a:pPr>
            <a:r>
              <a:rPr lang="en-GB" sz="1900" i="1" dirty="0" smtClean="0">
                <a:solidFill>
                  <a:srgbClr val="68AC2C"/>
                </a:solidFill>
              </a:rPr>
              <a:t>Leading the way in Agriculture and Rural Research, Education and Consulting</a:t>
            </a:r>
            <a:endParaRPr lang="en-GB" sz="1900" i="1" dirty="0">
              <a:solidFill>
                <a:srgbClr val="68AC2C"/>
              </a:solidFill>
            </a:endParaRPr>
          </a:p>
        </p:txBody>
      </p:sp>
    </p:spTree>
    <p:extLst>
      <p:ext uri="{BB962C8B-B14F-4D97-AF65-F5344CB8AC3E}">
        <p14:creationId xmlns:p14="http://schemas.microsoft.com/office/powerpoint/2010/main" val="1375111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Alt 3 Georgia 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screen"/>
          <a:srcRect l="804" t="6803" r="2666" b="29932"/>
          <a:stretch>
            <a:fillRect/>
          </a:stretch>
        </p:blipFill>
        <p:spPr>
          <a:xfrm>
            <a:off x="-6723" y="-19050"/>
            <a:ext cx="9169775" cy="6881692"/>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latin typeface="Georgia" pitchFamily="18"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B349AE6-3D85-4497-ABBC-16818FEE8D2A}"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179514" y="6165304"/>
            <a:ext cx="8785671" cy="451406"/>
          </a:xfrm>
          <a:prstGeom prst="rect">
            <a:avLst/>
          </a:prstGeom>
          <a:noFill/>
        </p:spPr>
        <p:txBody>
          <a:bodyPr wrap="square" rtlCol="0">
            <a:spAutoFit/>
          </a:bodyPr>
          <a:lstStyle/>
          <a:p>
            <a:pPr algn="ctr">
              <a:lnSpc>
                <a:spcPts val="2800"/>
              </a:lnSpc>
            </a:pPr>
            <a:r>
              <a:rPr lang="en-GB" sz="1900" i="1" dirty="0" smtClean="0">
                <a:solidFill>
                  <a:srgbClr val="92BD1E">
                    <a:lumMod val="20000"/>
                    <a:lumOff val="80000"/>
                  </a:srgbClr>
                </a:solidFill>
              </a:rPr>
              <a:t>Leading the way in Agriculture and Rural Research, Education and Consulting</a:t>
            </a:r>
            <a:endParaRPr lang="en-GB" sz="1900" i="1" dirty="0">
              <a:solidFill>
                <a:srgbClr val="92BD1E">
                  <a:lumMod val="20000"/>
                  <a:lumOff val="80000"/>
                </a:srgbClr>
              </a:solidFill>
            </a:endParaRPr>
          </a:p>
        </p:txBody>
      </p:sp>
    </p:spTree>
    <p:extLst>
      <p:ext uri="{BB962C8B-B14F-4D97-AF65-F5344CB8AC3E}">
        <p14:creationId xmlns:p14="http://schemas.microsoft.com/office/powerpoint/2010/main" val="4237706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Alt_4_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print"/>
          <a:stretch>
            <a:fillRect/>
          </a:stretch>
        </p:blipFill>
        <p:spPr>
          <a:xfrm>
            <a:off x="-6723" y="-16870"/>
            <a:ext cx="9169775" cy="6877331"/>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61FB609C-3294-4B90-BCCC-E7F6C7C2E1AD}"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250825" y="6165304"/>
            <a:ext cx="8642350" cy="451406"/>
          </a:xfrm>
          <a:prstGeom prst="rect">
            <a:avLst/>
          </a:prstGeom>
          <a:noFill/>
        </p:spPr>
        <p:txBody>
          <a:bodyPr wrap="square" rtlCol="0">
            <a:spAutoFit/>
          </a:bodyPr>
          <a:lstStyle/>
          <a:p>
            <a:pPr algn="ctr">
              <a:lnSpc>
                <a:spcPts val="2800"/>
              </a:lnSpc>
            </a:pPr>
            <a:r>
              <a:rPr lang="en-GB" sz="1900" i="1" dirty="0" smtClean="0">
                <a:solidFill>
                  <a:srgbClr val="92BD1E">
                    <a:lumMod val="20000"/>
                    <a:lumOff val="80000"/>
                  </a:srgbClr>
                </a:solidFill>
              </a:rPr>
              <a:t>Leading the way in Agriculture and Rural Research, Education and Consulting</a:t>
            </a:r>
            <a:endParaRPr lang="en-GB" sz="1900" i="1" dirty="0">
              <a:solidFill>
                <a:srgbClr val="92BD1E">
                  <a:lumMod val="20000"/>
                  <a:lumOff val="80000"/>
                </a:srgbClr>
              </a:solidFill>
            </a:endParaRPr>
          </a:p>
        </p:txBody>
      </p:sp>
    </p:spTree>
    <p:extLst>
      <p:ext uri="{BB962C8B-B14F-4D97-AF65-F5344CB8AC3E}">
        <p14:creationId xmlns:p14="http://schemas.microsoft.com/office/powerpoint/2010/main" val="889445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plain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1522"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2D3B8A-7985-4B45-9269-7D66ABFE33C9}"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00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orgia Title and Content - 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pic>
          <p:nvPicPr>
            <p:cNvPr id="8" name="Picture 7" descr="bg test 2000_1444.gif"/>
            <p:cNvPicPr>
              <a:picLocks noChangeAspect="1"/>
            </p:cNvPicPr>
            <p:nvPr userDrawn="1"/>
          </p:nvPicPr>
          <p:blipFill>
            <a:blip r:embed="rId2" cstate="screen"/>
            <a:stretch>
              <a:fillRect/>
            </a:stretch>
          </p:blipFill>
          <p:spPr>
            <a:xfrm>
              <a:off x="0" y="0"/>
              <a:ext cx="9144000" cy="6858000"/>
            </a:xfrm>
            <a:prstGeom prst="rect">
              <a:avLst/>
            </a:prstGeom>
          </p:spPr>
        </p:pic>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lvl1pPr>
              <a:defRPr>
                <a:latin typeface="Georg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3D77DC-00CF-48A7-9520-937A48E2DBB1}"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0028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BG Two Content">
    <p:spTree>
      <p:nvGrpSpPr>
        <p:cNvPr id="1" name=""/>
        <p:cNvGrpSpPr/>
        <p:nvPr/>
      </p:nvGrpSpPr>
      <p:grpSpPr>
        <a:xfrm>
          <a:off x="0" y="0"/>
          <a:ext cx="0" cy="0"/>
          <a:chOff x="0" y="0"/>
          <a:chExt cx="0" cy="0"/>
        </a:xfrm>
      </p:grpSpPr>
      <p:grpSp>
        <p:nvGrpSpPr>
          <p:cNvPr id="11" name="Group 10"/>
          <p:cNvGrpSpPr/>
          <p:nvPr userDrawn="1"/>
        </p:nvGrpSpPr>
        <p:grpSpPr>
          <a:xfrm>
            <a:off x="0" y="0"/>
            <a:ext cx="9144000" cy="6858000"/>
            <a:chOff x="0" y="0"/>
            <a:chExt cx="9144000" cy="6858000"/>
          </a:xfrm>
        </p:grpSpPr>
        <p:pic>
          <p:nvPicPr>
            <p:cNvPr id="9" name="Picture 8" descr="bg test 2000_1444.gif"/>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Picture 9"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1522"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E99CBB-5978-4F6A-8C82-FD7B850FA670}"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561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51522" y="1535113"/>
            <a:ext cx="42458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1522" y="2174878"/>
            <a:ext cx="4245868"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7" y="1535113"/>
            <a:ext cx="42474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247455"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70228B-598B-41A4-979C-9569E7CFCB63}" type="datetime1">
              <a:rPr lang="en-GB" smtClean="0">
                <a:solidFill>
                  <a:prstClr val="black">
                    <a:tint val="75000"/>
                  </a:prstClr>
                </a:solidFill>
              </a:rPr>
              <a:pPr/>
              <a:t>22/08/2018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10" name="Straight Arrow Connector 9"/>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731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3E4F58-E766-490E-A0D0-5A1FBE2908E0}" type="datetime1">
              <a:rPr lang="en-GB" smtClean="0">
                <a:solidFill>
                  <a:prstClr val="black">
                    <a:tint val="75000"/>
                  </a:prstClr>
                </a:solidFill>
              </a:rPr>
              <a:pPr/>
              <a:t>22/08/2018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6" name="Straight Arrow Connector 5"/>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154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Date Placeholder 1"/>
          <p:cNvSpPr>
            <a:spLocks noGrp="1"/>
          </p:cNvSpPr>
          <p:nvPr>
            <p:ph type="dt" sz="half" idx="10"/>
          </p:nvPr>
        </p:nvSpPr>
        <p:spPr/>
        <p:txBody>
          <a:bodyPr/>
          <a:lstStyle/>
          <a:p>
            <a:fld id="{12FD6A28-3F9C-4942-BB89-05E0F73A9F63}" type="datetime1">
              <a:rPr lang="en-GB" smtClean="0">
                <a:solidFill>
                  <a:prstClr val="black">
                    <a:tint val="75000"/>
                  </a:prstClr>
                </a:solidFill>
              </a:rPr>
              <a:pPr/>
              <a:t>22/08/2018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9245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2" y="116632"/>
            <a:ext cx="7344816" cy="1318468"/>
          </a:xfrm>
        </p:spPr>
        <p:txBody>
          <a:bodyPr anchor="ctr" anchorCtr="0"/>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628800"/>
            <a:ext cx="5317430" cy="4680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51522" y="1628800"/>
            <a:ext cx="3213993" cy="468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EFDD3-E90B-4F2A-B45C-188AF6E932D4}"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53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215CC67-D3D6-4E51-B65B-6820E038F161}"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4703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49CCEA-57C6-4FC1-B5C1-389D18167B58}"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629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28800"/>
            <a:ext cx="2263080" cy="4680520"/>
          </a:xfrm>
        </p:spPr>
        <p:txBody>
          <a:bodyPr vert="eaVert"/>
          <a:lstStyle>
            <a:lvl1pPr>
              <a:defRPr>
                <a:solidFill>
                  <a:schemeClr val="tx1"/>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251520" y="1628800"/>
            <a:ext cx="6225480" cy="4680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FA0898-23DC-4EB5-828A-3A7080D99E22}"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14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screen"/>
          <a:srcRect l="804" t="6803" r="2666" b="29932"/>
          <a:stretch>
            <a:fillRect/>
          </a:stretch>
        </p:blipFill>
        <p:spPr>
          <a:xfrm>
            <a:off x="-6723" y="-19050"/>
            <a:ext cx="9169775" cy="6881692"/>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94D6C7C-CD3E-4427-B163-C3A608FCF930}"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250825" y="6165304"/>
            <a:ext cx="8642350" cy="451406"/>
          </a:xfrm>
          <a:prstGeom prst="rect">
            <a:avLst/>
          </a:prstGeom>
          <a:noFill/>
        </p:spPr>
        <p:txBody>
          <a:bodyPr wrap="square" rtlCol="0">
            <a:spAutoFit/>
          </a:bodyPr>
          <a:lstStyle/>
          <a:p>
            <a:pPr algn="ctr">
              <a:lnSpc>
                <a:spcPts val="2800"/>
              </a:lnSpc>
            </a:pPr>
            <a:r>
              <a:rPr lang="en-GB" sz="1900" i="1" dirty="0" smtClean="0">
                <a:solidFill>
                  <a:srgbClr val="92BD1E">
                    <a:lumMod val="20000"/>
                    <a:lumOff val="80000"/>
                  </a:srgbClr>
                </a:solidFill>
              </a:rPr>
              <a:t>Leading the way in Agriculture and Rural Research, Education and Consulting</a:t>
            </a:r>
            <a:endParaRPr lang="en-GB" sz="1900" i="1" dirty="0">
              <a:solidFill>
                <a:srgbClr val="92BD1E">
                  <a:lumMod val="20000"/>
                  <a:lumOff val="80000"/>
                </a:srgbClr>
              </a:solidFill>
            </a:endParaRPr>
          </a:p>
        </p:txBody>
      </p:sp>
    </p:spTree>
    <p:extLst>
      <p:ext uri="{BB962C8B-B14F-4D97-AF65-F5344CB8AC3E}">
        <p14:creationId xmlns:p14="http://schemas.microsoft.com/office/powerpoint/2010/main" val="2273529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FB7CE6-3D3C-4112-80B1-C42ED77EB6B7}"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24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Content Placeholder 3" descr="SRUC-College-colour.gif"/>
          <p:cNvPicPr>
            <a:picLocks noChangeAspect="1"/>
          </p:cNvPicPr>
          <p:nvPr userDrawn="1"/>
        </p:nvPicPr>
        <p:blipFill>
          <a:blip r:embed="rId2" cstate="screen"/>
          <a:stretch>
            <a:fillRect/>
          </a:stretch>
        </p:blipFill>
        <p:spPr>
          <a:xfrm>
            <a:off x="2037115" y="548680"/>
            <a:ext cx="5069773" cy="4852988"/>
          </a:xfrm>
          <a:prstGeom prst="rect">
            <a:avLst/>
          </a:prstGeom>
        </p:spPr>
      </p:pic>
      <p:sp>
        <p:nvSpPr>
          <p:cNvPr id="9" name="TextBox 8"/>
          <p:cNvSpPr txBox="1"/>
          <p:nvPr userDrawn="1"/>
        </p:nvSpPr>
        <p:spPr>
          <a:xfrm>
            <a:off x="177675" y="6165305"/>
            <a:ext cx="8785671" cy="451406"/>
          </a:xfrm>
          <a:prstGeom prst="rect">
            <a:avLst/>
          </a:prstGeom>
          <a:noFill/>
        </p:spPr>
        <p:txBody>
          <a:bodyPr wrap="square" rtlCol="0">
            <a:spAutoFit/>
          </a:bodyPr>
          <a:lstStyle/>
          <a:p>
            <a:pPr algn="ctr">
              <a:lnSpc>
                <a:spcPts val="2800"/>
              </a:lnSpc>
            </a:pPr>
            <a:r>
              <a:rPr lang="en-GB" sz="1900" i="1" dirty="0">
                <a:solidFill>
                  <a:srgbClr val="004B23"/>
                </a:solidFill>
              </a:rPr>
              <a:t>Leading the way in Agriculture and Rural Research, Education and Consulting</a:t>
            </a:r>
          </a:p>
        </p:txBody>
      </p:sp>
    </p:spTree>
    <p:extLst>
      <p:ext uri="{BB962C8B-B14F-4D97-AF65-F5344CB8AC3E}">
        <p14:creationId xmlns:p14="http://schemas.microsoft.com/office/powerpoint/2010/main" val="3796807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Title and Content - 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pic>
          <p:nvPicPr>
            <p:cNvPr id="8" name="Picture 7" descr="bg test 2000_1444.gif"/>
            <p:cNvPicPr>
              <a:picLocks noChangeAspect="1"/>
            </p:cNvPicPr>
            <p:nvPr userDrawn="1"/>
          </p:nvPicPr>
          <p:blipFill>
            <a:blip r:embed="rId2" cstate="screen"/>
            <a:stretch>
              <a:fillRect/>
            </a:stretch>
          </p:blipFill>
          <p:spPr>
            <a:xfrm>
              <a:off x="0" y="0"/>
              <a:ext cx="9144000" cy="6858000"/>
            </a:xfrm>
            <a:prstGeom prst="rect">
              <a:avLst/>
            </a:prstGeom>
          </p:spPr>
        </p:pic>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EF4AC-5B26-45E7-BC69-A7E1A06C3F3A}"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51936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Georgia 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66F157-80EF-4037-84B4-8483FC0AD191}"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210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Georgia Title and Content - 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pic>
          <p:nvPicPr>
            <p:cNvPr id="8" name="Picture 7" descr="bg test 2000_1444.gif"/>
            <p:cNvPicPr>
              <a:picLocks noChangeAspect="1"/>
            </p:cNvPicPr>
            <p:nvPr userDrawn="1"/>
          </p:nvPicPr>
          <p:blipFill>
            <a:blip r:embed="rId2" cstate="screen"/>
            <a:stretch>
              <a:fillRect/>
            </a:stretch>
          </p:blipFill>
          <p:spPr>
            <a:xfrm>
              <a:off x="0" y="0"/>
              <a:ext cx="9144000" cy="6858000"/>
            </a:xfrm>
            <a:prstGeom prst="rect">
              <a:avLst/>
            </a:prstGeom>
          </p:spPr>
        </p:pic>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lvl1pPr>
              <a:defRPr>
                <a:latin typeface="Georg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3D77DC-00CF-48A7-9520-937A48E2DBB1}"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07651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go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Content Placeholder 3" descr="SRUC-College-colour.gif"/>
          <p:cNvPicPr>
            <a:picLocks noChangeAspect="1"/>
          </p:cNvPicPr>
          <p:nvPr userDrawn="1"/>
        </p:nvPicPr>
        <p:blipFill>
          <a:blip r:embed="rId2" cstate="screen"/>
          <a:stretch>
            <a:fillRect/>
          </a:stretch>
        </p:blipFill>
        <p:spPr>
          <a:xfrm>
            <a:off x="2037115" y="548680"/>
            <a:ext cx="5069773" cy="4852988"/>
          </a:xfrm>
          <a:prstGeom prst="rect">
            <a:avLst/>
          </a:prstGeom>
        </p:spPr>
      </p:pic>
      <p:sp>
        <p:nvSpPr>
          <p:cNvPr id="9" name="TextBox 8"/>
          <p:cNvSpPr txBox="1"/>
          <p:nvPr userDrawn="1"/>
        </p:nvSpPr>
        <p:spPr>
          <a:xfrm>
            <a:off x="177675" y="6165305"/>
            <a:ext cx="8785671" cy="451406"/>
          </a:xfrm>
          <a:prstGeom prst="rect">
            <a:avLst/>
          </a:prstGeom>
          <a:noFill/>
        </p:spPr>
        <p:txBody>
          <a:bodyPr wrap="square" rtlCol="0">
            <a:spAutoFit/>
          </a:bodyPr>
          <a:lstStyle/>
          <a:p>
            <a:pPr algn="ctr">
              <a:lnSpc>
                <a:spcPts val="2800"/>
              </a:lnSpc>
            </a:pPr>
            <a:r>
              <a:rPr lang="en-GB" sz="1900" i="1" dirty="0" smtClean="0">
                <a:solidFill>
                  <a:srgbClr val="004B23"/>
                </a:solidFill>
              </a:rPr>
              <a:t>Leading the way in Agriculture and Rural Research, Education and Consulting</a:t>
            </a:r>
            <a:endParaRPr lang="en-GB" sz="1900" i="1" dirty="0">
              <a:solidFill>
                <a:srgbClr val="004B23"/>
              </a:solidFill>
            </a:endParaRPr>
          </a:p>
        </p:txBody>
      </p:sp>
    </p:spTree>
    <p:extLst>
      <p:ext uri="{BB962C8B-B14F-4D97-AF65-F5344CB8AC3E}">
        <p14:creationId xmlns:p14="http://schemas.microsoft.com/office/powerpoint/2010/main" val="1514429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lt 1 Title slide">
    <p:spTree>
      <p:nvGrpSpPr>
        <p:cNvPr id="1" name=""/>
        <p:cNvGrpSpPr/>
        <p:nvPr/>
      </p:nvGrpSpPr>
      <p:grpSpPr>
        <a:xfrm>
          <a:off x="0" y="0"/>
          <a:ext cx="0" cy="0"/>
          <a:chOff x="0" y="0"/>
          <a:chExt cx="0" cy="0"/>
        </a:xfrm>
      </p:grpSpPr>
      <p:pic>
        <p:nvPicPr>
          <p:cNvPr id="12" name="Picture 11" descr="Slide Image 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2880" y="980728"/>
            <a:ext cx="5616302" cy="5112568"/>
          </a:xfrm>
          <a:prstGeom prst="rect">
            <a:avLst/>
          </a:prstGeom>
        </p:spPr>
      </p:pic>
      <p:sp>
        <p:nvSpPr>
          <p:cNvPr id="2" name="Title 1"/>
          <p:cNvSpPr>
            <a:spLocks noGrp="1"/>
          </p:cNvSpPr>
          <p:nvPr>
            <p:ph type="title"/>
          </p:nvPr>
        </p:nvSpPr>
        <p:spPr>
          <a:xfrm>
            <a:off x="4843976" y="1754532"/>
            <a:ext cx="4137720" cy="1362075"/>
          </a:xfrm>
        </p:spPr>
        <p:txBody>
          <a:bodyPr anchor="t"/>
          <a:lstStyle>
            <a:lvl1pPr algn="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373345" y="3789044"/>
            <a:ext cx="2587825"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2DE7A03-7D31-4DBE-9E3D-200E6F65D72D}"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College-colour.gif"/>
          <p:cNvPicPr>
            <a:picLocks noChangeAspect="1"/>
          </p:cNvPicPr>
          <p:nvPr userDrawn="1"/>
        </p:nvPicPr>
        <p:blipFill>
          <a:blip r:embed="rId3" cstate="screen"/>
          <a:stretch>
            <a:fillRect/>
          </a:stretch>
        </p:blipFill>
        <p:spPr>
          <a:xfrm>
            <a:off x="7772402" y="181560"/>
            <a:ext cx="1135765" cy="1087200"/>
          </a:xfrm>
          <a:prstGeom prst="rect">
            <a:avLst/>
          </a:prstGeom>
        </p:spPr>
      </p:pic>
      <p:sp>
        <p:nvSpPr>
          <p:cNvPr id="9" name="TextBox 8"/>
          <p:cNvSpPr txBox="1"/>
          <p:nvPr userDrawn="1"/>
        </p:nvSpPr>
        <p:spPr>
          <a:xfrm>
            <a:off x="175179" y="6165304"/>
            <a:ext cx="8785671" cy="451406"/>
          </a:xfrm>
          <a:prstGeom prst="rect">
            <a:avLst/>
          </a:prstGeom>
          <a:noFill/>
        </p:spPr>
        <p:txBody>
          <a:bodyPr wrap="square" rtlCol="0">
            <a:spAutoFit/>
          </a:bodyPr>
          <a:lstStyle/>
          <a:p>
            <a:pPr algn="ctr">
              <a:lnSpc>
                <a:spcPts val="2800"/>
              </a:lnSpc>
            </a:pPr>
            <a:r>
              <a:rPr lang="en-GB" sz="1900" i="1" dirty="0" smtClean="0">
                <a:solidFill>
                  <a:srgbClr val="68AC2C"/>
                </a:solidFill>
              </a:rPr>
              <a:t>Leading the way in Agriculture and Rural Research, Education and Consulting</a:t>
            </a:r>
            <a:endParaRPr lang="en-GB" sz="1900" i="1" dirty="0">
              <a:solidFill>
                <a:srgbClr val="68AC2C"/>
              </a:solidFill>
            </a:endParaRPr>
          </a:p>
        </p:txBody>
      </p:sp>
    </p:spTree>
    <p:extLst>
      <p:ext uri="{BB962C8B-B14F-4D97-AF65-F5344CB8AC3E}">
        <p14:creationId xmlns:p14="http://schemas.microsoft.com/office/powerpoint/2010/main" val="1909417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Alt 2 Title slide">
    <p:spTree>
      <p:nvGrpSpPr>
        <p:cNvPr id="1" name=""/>
        <p:cNvGrpSpPr/>
        <p:nvPr/>
      </p:nvGrpSpPr>
      <p:grpSpPr>
        <a:xfrm>
          <a:off x="0" y="0"/>
          <a:ext cx="0" cy="0"/>
          <a:chOff x="0" y="0"/>
          <a:chExt cx="0" cy="0"/>
        </a:xfrm>
      </p:grpSpPr>
      <p:pic>
        <p:nvPicPr>
          <p:cNvPr id="12" name="Picture 11" descr="Slide Image 2.png"/>
          <p:cNvPicPr>
            <a:picLocks noChangeAspect="1"/>
          </p:cNvPicPr>
          <p:nvPr userDrawn="1"/>
        </p:nvPicPr>
        <p:blipFill>
          <a:blip r:embed="rId2" cstate="screen"/>
          <a:stretch>
            <a:fillRect/>
          </a:stretch>
        </p:blipFill>
        <p:spPr>
          <a:xfrm>
            <a:off x="0" y="0"/>
            <a:ext cx="9144000" cy="6858000"/>
          </a:xfrm>
          <a:prstGeom prst="rect">
            <a:avLst/>
          </a:prstGeom>
        </p:spPr>
      </p:pic>
      <p:sp>
        <p:nvSpPr>
          <p:cNvPr id="2" name="Title 1"/>
          <p:cNvSpPr>
            <a:spLocks noGrp="1"/>
          </p:cNvSpPr>
          <p:nvPr>
            <p:ph type="title"/>
          </p:nvPr>
        </p:nvSpPr>
        <p:spPr>
          <a:xfrm>
            <a:off x="4843976" y="1754532"/>
            <a:ext cx="4137720" cy="1362075"/>
          </a:xfrm>
        </p:spPr>
        <p:txBody>
          <a:bodyPr anchor="t"/>
          <a:lstStyle>
            <a:lvl1pPr algn="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373345" y="3789044"/>
            <a:ext cx="2587825"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3829089-2B29-425C-8730-76A11C015FE8}"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College-colour.gif"/>
          <p:cNvPicPr>
            <a:picLocks noChangeAspect="1"/>
          </p:cNvPicPr>
          <p:nvPr userDrawn="1"/>
        </p:nvPicPr>
        <p:blipFill>
          <a:blip r:embed="rId3" cstate="screen"/>
          <a:stretch>
            <a:fillRect/>
          </a:stretch>
        </p:blipFill>
        <p:spPr>
          <a:xfrm>
            <a:off x="7772402" y="181560"/>
            <a:ext cx="1135765" cy="1087200"/>
          </a:xfrm>
          <a:prstGeom prst="rect">
            <a:avLst/>
          </a:prstGeom>
        </p:spPr>
      </p:pic>
      <p:sp>
        <p:nvSpPr>
          <p:cNvPr id="9" name="TextBox 8"/>
          <p:cNvSpPr txBox="1"/>
          <p:nvPr userDrawn="1"/>
        </p:nvSpPr>
        <p:spPr>
          <a:xfrm>
            <a:off x="241683" y="6165304"/>
            <a:ext cx="8785671" cy="451406"/>
          </a:xfrm>
          <a:prstGeom prst="rect">
            <a:avLst/>
          </a:prstGeom>
          <a:noFill/>
        </p:spPr>
        <p:txBody>
          <a:bodyPr wrap="square" rtlCol="0">
            <a:spAutoFit/>
          </a:bodyPr>
          <a:lstStyle/>
          <a:p>
            <a:pPr>
              <a:lnSpc>
                <a:spcPts val="2800"/>
              </a:lnSpc>
            </a:pPr>
            <a:r>
              <a:rPr lang="en-GB" sz="1900" i="1" dirty="0" smtClean="0">
                <a:solidFill>
                  <a:srgbClr val="68AC2C"/>
                </a:solidFill>
              </a:rPr>
              <a:t>Leading the way in Agriculture and Rural Research, Education and Consulting</a:t>
            </a:r>
            <a:endParaRPr lang="en-GB" sz="1900" i="1" dirty="0">
              <a:solidFill>
                <a:srgbClr val="68AC2C"/>
              </a:solidFill>
            </a:endParaRPr>
          </a:p>
        </p:txBody>
      </p:sp>
    </p:spTree>
    <p:extLst>
      <p:ext uri="{BB962C8B-B14F-4D97-AF65-F5344CB8AC3E}">
        <p14:creationId xmlns:p14="http://schemas.microsoft.com/office/powerpoint/2010/main" val="11805128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Alt 3 Georgia 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screen"/>
          <a:srcRect l="804" t="6803" r="2666" b="29932"/>
          <a:stretch>
            <a:fillRect/>
          </a:stretch>
        </p:blipFill>
        <p:spPr>
          <a:xfrm>
            <a:off x="-6723" y="-19050"/>
            <a:ext cx="9169775" cy="6881692"/>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latin typeface="Georgia" pitchFamily="18"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B349AE6-3D85-4497-ABBC-16818FEE8D2A}"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179514" y="6165304"/>
            <a:ext cx="8785671" cy="451406"/>
          </a:xfrm>
          <a:prstGeom prst="rect">
            <a:avLst/>
          </a:prstGeom>
          <a:noFill/>
        </p:spPr>
        <p:txBody>
          <a:bodyPr wrap="square" rtlCol="0">
            <a:spAutoFit/>
          </a:bodyPr>
          <a:lstStyle/>
          <a:p>
            <a:pPr algn="ctr">
              <a:lnSpc>
                <a:spcPts val="2800"/>
              </a:lnSpc>
            </a:pPr>
            <a:r>
              <a:rPr lang="en-GB" sz="1900" i="1" dirty="0" smtClean="0">
                <a:solidFill>
                  <a:srgbClr val="92BD1E">
                    <a:lumMod val="20000"/>
                    <a:lumOff val="80000"/>
                  </a:srgbClr>
                </a:solidFill>
              </a:rPr>
              <a:t>Leading the way in Agriculture and Rural Research, Education and Consulting</a:t>
            </a:r>
            <a:endParaRPr lang="en-GB" sz="1900" i="1" dirty="0">
              <a:solidFill>
                <a:srgbClr val="92BD1E">
                  <a:lumMod val="20000"/>
                  <a:lumOff val="80000"/>
                </a:srgbClr>
              </a:solidFill>
            </a:endParaRPr>
          </a:p>
        </p:txBody>
      </p:sp>
    </p:spTree>
    <p:extLst>
      <p:ext uri="{BB962C8B-B14F-4D97-AF65-F5344CB8AC3E}">
        <p14:creationId xmlns:p14="http://schemas.microsoft.com/office/powerpoint/2010/main" val="162521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Alt_4_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print"/>
          <a:stretch>
            <a:fillRect/>
          </a:stretch>
        </p:blipFill>
        <p:spPr>
          <a:xfrm>
            <a:off x="-6723" y="-16870"/>
            <a:ext cx="9169775" cy="6877331"/>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61FB609C-3294-4B90-BCCC-E7F6C7C2E1AD}"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250825" y="6165304"/>
            <a:ext cx="8642350" cy="451406"/>
          </a:xfrm>
          <a:prstGeom prst="rect">
            <a:avLst/>
          </a:prstGeom>
          <a:noFill/>
        </p:spPr>
        <p:txBody>
          <a:bodyPr wrap="square" rtlCol="0">
            <a:spAutoFit/>
          </a:bodyPr>
          <a:lstStyle/>
          <a:p>
            <a:pPr algn="ctr">
              <a:lnSpc>
                <a:spcPts val="2800"/>
              </a:lnSpc>
            </a:pPr>
            <a:r>
              <a:rPr lang="en-GB" sz="1900" i="1" dirty="0" smtClean="0">
                <a:solidFill>
                  <a:srgbClr val="92BD1E">
                    <a:lumMod val="20000"/>
                    <a:lumOff val="80000"/>
                  </a:srgbClr>
                </a:solidFill>
              </a:rPr>
              <a:t>Leading the way in Agriculture and Rural Research, Education and Consulting</a:t>
            </a:r>
            <a:endParaRPr lang="en-GB" sz="1900" i="1" dirty="0">
              <a:solidFill>
                <a:srgbClr val="92BD1E">
                  <a:lumMod val="20000"/>
                  <a:lumOff val="80000"/>
                </a:srgbClr>
              </a:solidFill>
            </a:endParaRPr>
          </a:p>
        </p:txBody>
      </p:sp>
    </p:spTree>
    <p:extLst>
      <p:ext uri="{BB962C8B-B14F-4D97-AF65-F5344CB8AC3E}">
        <p14:creationId xmlns:p14="http://schemas.microsoft.com/office/powerpoint/2010/main" val="34733477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plain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1522"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2D3B8A-7985-4B45-9269-7D66ABFE33C9}"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2092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BG Two Content">
    <p:spTree>
      <p:nvGrpSpPr>
        <p:cNvPr id="1" name=""/>
        <p:cNvGrpSpPr/>
        <p:nvPr/>
      </p:nvGrpSpPr>
      <p:grpSpPr>
        <a:xfrm>
          <a:off x="0" y="0"/>
          <a:ext cx="0" cy="0"/>
          <a:chOff x="0" y="0"/>
          <a:chExt cx="0" cy="0"/>
        </a:xfrm>
      </p:grpSpPr>
      <p:grpSp>
        <p:nvGrpSpPr>
          <p:cNvPr id="11" name="Group 10"/>
          <p:cNvGrpSpPr/>
          <p:nvPr userDrawn="1"/>
        </p:nvGrpSpPr>
        <p:grpSpPr>
          <a:xfrm>
            <a:off x="0" y="0"/>
            <a:ext cx="9144000" cy="6858000"/>
            <a:chOff x="0" y="0"/>
            <a:chExt cx="9144000" cy="6858000"/>
          </a:xfrm>
        </p:grpSpPr>
        <p:pic>
          <p:nvPicPr>
            <p:cNvPr id="9" name="Picture 8" descr="bg test 2000_1444.gif"/>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Picture 9" descr="SRUC-College-colour.gif"/>
            <p:cNvPicPr>
              <a:picLocks noChangeAspect="1"/>
            </p:cNvPicPr>
            <p:nvPr userDrawn="1"/>
          </p:nvPicPr>
          <p:blipFill>
            <a:blip r:embed="rId3" cstate="screen"/>
            <a:stretch>
              <a:fillRect/>
            </a:stretch>
          </p:blipFill>
          <p:spPr>
            <a:xfrm>
              <a:off x="7772400" y="181560"/>
              <a:ext cx="1135765" cy="1087200"/>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1522"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28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E99CBB-5978-4F6A-8C82-FD7B850FA670}"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34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lt 1 Title slide">
    <p:spTree>
      <p:nvGrpSpPr>
        <p:cNvPr id="1" name=""/>
        <p:cNvGrpSpPr/>
        <p:nvPr/>
      </p:nvGrpSpPr>
      <p:grpSpPr>
        <a:xfrm>
          <a:off x="0" y="0"/>
          <a:ext cx="0" cy="0"/>
          <a:chOff x="0" y="0"/>
          <a:chExt cx="0" cy="0"/>
        </a:xfrm>
      </p:grpSpPr>
      <p:pic>
        <p:nvPicPr>
          <p:cNvPr id="12" name="Picture 11" descr="Slide Image 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2880" y="980728"/>
            <a:ext cx="5616302" cy="5112568"/>
          </a:xfrm>
          <a:prstGeom prst="rect">
            <a:avLst/>
          </a:prstGeom>
        </p:spPr>
      </p:pic>
      <p:sp>
        <p:nvSpPr>
          <p:cNvPr id="2" name="Title 1"/>
          <p:cNvSpPr>
            <a:spLocks noGrp="1"/>
          </p:cNvSpPr>
          <p:nvPr>
            <p:ph type="title"/>
          </p:nvPr>
        </p:nvSpPr>
        <p:spPr>
          <a:xfrm>
            <a:off x="4843976" y="1754532"/>
            <a:ext cx="4137720" cy="1362075"/>
          </a:xfrm>
        </p:spPr>
        <p:txBody>
          <a:bodyPr anchor="t"/>
          <a:lstStyle>
            <a:lvl1pPr algn="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373345" y="3789044"/>
            <a:ext cx="2587825"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2DE7A03-7D31-4DBE-9E3D-200E6F65D72D}"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College-colour.gif"/>
          <p:cNvPicPr>
            <a:picLocks noChangeAspect="1"/>
          </p:cNvPicPr>
          <p:nvPr userDrawn="1"/>
        </p:nvPicPr>
        <p:blipFill>
          <a:blip r:embed="rId3" cstate="screen"/>
          <a:stretch>
            <a:fillRect/>
          </a:stretch>
        </p:blipFill>
        <p:spPr>
          <a:xfrm>
            <a:off x="7772402" y="181560"/>
            <a:ext cx="1135765" cy="1087200"/>
          </a:xfrm>
          <a:prstGeom prst="rect">
            <a:avLst/>
          </a:prstGeom>
        </p:spPr>
      </p:pic>
      <p:sp>
        <p:nvSpPr>
          <p:cNvPr id="9" name="TextBox 8"/>
          <p:cNvSpPr txBox="1"/>
          <p:nvPr userDrawn="1"/>
        </p:nvSpPr>
        <p:spPr>
          <a:xfrm>
            <a:off x="175179" y="6165304"/>
            <a:ext cx="8785671" cy="451406"/>
          </a:xfrm>
          <a:prstGeom prst="rect">
            <a:avLst/>
          </a:prstGeom>
          <a:noFill/>
        </p:spPr>
        <p:txBody>
          <a:bodyPr wrap="square" rtlCol="0">
            <a:spAutoFit/>
          </a:bodyPr>
          <a:lstStyle/>
          <a:p>
            <a:pPr algn="ctr">
              <a:lnSpc>
                <a:spcPts val="2800"/>
              </a:lnSpc>
            </a:pPr>
            <a:r>
              <a:rPr lang="en-GB" sz="1900" i="1" dirty="0">
                <a:solidFill>
                  <a:srgbClr val="68AC2C"/>
                </a:solidFill>
              </a:rPr>
              <a:t>Leading the way in Agriculture and Rural Research, Education and Consulting</a:t>
            </a:r>
          </a:p>
        </p:txBody>
      </p:sp>
    </p:spTree>
    <p:extLst>
      <p:ext uri="{BB962C8B-B14F-4D97-AF65-F5344CB8AC3E}">
        <p14:creationId xmlns:p14="http://schemas.microsoft.com/office/powerpoint/2010/main" val="41001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51522" y="1535113"/>
            <a:ext cx="42458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1522" y="2174878"/>
            <a:ext cx="4245868"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7" y="1535113"/>
            <a:ext cx="42474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247455"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70228B-598B-41A4-979C-9569E7CFCB63}" type="datetime1">
              <a:rPr lang="en-GB" smtClean="0">
                <a:solidFill>
                  <a:prstClr val="black">
                    <a:tint val="75000"/>
                  </a:prstClr>
                </a:solidFill>
              </a:rPr>
              <a:pPr/>
              <a:t>22/08/2018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10" name="Straight Arrow Connector 9"/>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8061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3E4F58-E766-490E-A0D0-5A1FBE2908E0}" type="datetime1">
              <a:rPr lang="en-GB" smtClean="0">
                <a:solidFill>
                  <a:prstClr val="black">
                    <a:tint val="75000"/>
                  </a:prstClr>
                </a:solidFill>
              </a:rPr>
              <a:pPr/>
              <a:t>22/08/2018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6" name="Straight Arrow Connector 5"/>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536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Date Placeholder 1"/>
          <p:cNvSpPr>
            <a:spLocks noGrp="1"/>
          </p:cNvSpPr>
          <p:nvPr>
            <p:ph type="dt" sz="half" idx="10"/>
          </p:nvPr>
        </p:nvSpPr>
        <p:spPr/>
        <p:txBody>
          <a:bodyPr/>
          <a:lstStyle/>
          <a:p>
            <a:fld id="{12FD6A28-3F9C-4942-BB89-05E0F73A9F63}" type="datetime1">
              <a:rPr lang="en-GB" smtClean="0">
                <a:solidFill>
                  <a:prstClr val="black">
                    <a:tint val="75000"/>
                  </a:prstClr>
                </a:solidFill>
              </a:rPr>
              <a:pPr/>
              <a:t>22/08/2018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9849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2" y="116632"/>
            <a:ext cx="7344816" cy="1318468"/>
          </a:xfrm>
        </p:spPr>
        <p:txBody>
          <a:bodyPr anchor="ctr" anchorCtr="0"/>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628800"/>
            <a:ext cx="5317430" cy="4680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51522" y="1628800"/>
            <a:ext cx="3213993" cy="468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EFDD3-E90B-4F2A-B45C-188AF6E932D4}"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8" name="Straight Arrow Connector 7"/>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544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215CC67-D3D6-4E51-B65B-6820E038F161}" type="datetime1">
              <a:rPr lang="en-GB" smtClean="0">
                <a:solidFill>
                  <a:prstClr val="black">
                    <a:tint val="75000"/>
                  </a:prstClr>
                </a:solidFill>
              </a:rPr>
              <a:pPr/>
              <a:t>22/08/2018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18327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49CCEA-57C6-4FC1-B5C1-389D18167B58}"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9439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28800"/>
            <a:ext cx="2263080" cy="4680520"/>
          </a:xfrm>
        </p:spPr>
        <p:txBody>
          <a:bodyPr vert="eaVert"/>
          <a:lstStyle>
            <a:lvl1pPr>
              <a:defRPr>
                <a:solidFill>
                  <a:schemeClr val="tx1"/>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251520" y="1628800"/>
            <a:ext cx="6225480" cy="4680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FA0898-23DC-4EB5-828A-3A7080D99E22}"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cxnSp>
        <p:nvCxnSpPr>
          <p:cNvPr id="7" name="Straight Arrow Connector 6"/>
          <p:cNvCxnSpPr/>
          <p:nvPr userDrawn="1"/>
        </p:nvCxnSpPr>
        <p:spPr>
          <a:xfrm>
            <a:off x="260664" y="1412776"/>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05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lt 2 Title slide">
    <p:spTree>
      <p:nvGrpSpPr>
        <p:cNvPr id="1" name=""/>
        <p:cNvGrpSpPr/>
        <p:nvPr/>
      </p:nvGrpSpPr>
      <p:grpSpPr>
        <a:xfrm>
          <a:off x="0" y="0"/>
          <a:ext cx="0" cy="0"/>
          <a:chOff x="0" y="0"/>
          <a:chExt cx="0" cy="0"/>
        </a:xfrm>
      </p:grpSpPr>
      <p:pic>
        <p:nvPicPr>
          <p:cNvPr id="12" name="Picture 11" descr="Slide Image 2.png"/>
          <p:cNvPicPr>
            <a:picLocks noChangeAspect="1"/>
          </p:cNvPicPr>
          <p:nvPr userDrawn="1"/>
        </p:nvPicPr>
        <p:blipFill>
          <a:blip r:embed="rId2" cstate="screen"/>
          <a:stretch>
            <a:fillRect/>
          </a:stretch>
        </p:blipFill>
        <p:spPr>
          <a:xfrm>
            <a:off x="0" y="0"/>
            <a:ext cx="9144000" cy="6858000"/>
          </a:xfrm>
          <a:prstGeom prst="rect">
            <a:avLst/>
          </a:prstGeom>
        </p:spPr>
      </p:pic>
      <p:sp>
        <p:nvSpPr>
          <p:cNvPr id="2" name="Title 1"/>
          <p:cNvSpPr>
            <a:spLocks noGrp="1"/>
          </p:cNvSpPr>
          <p:nvPr>
            <p:ph type="title"/>
          </p:nvPr>
        </p:nvSpPr>
        <p:spPr>
          <a:xfrm>
            <a:off x="4843976" y="1754532"/>
            <a:ext cx="4137720" cy="1362075"/>
          </a:xfrm>
        </p:spPr>
        <p:txBody>
          <a:bodyPr anchor="t"/>
          <a:lstStyle>
            <a:lvl1pPr algn="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373345" y="3789044"/>
            <a:ext cx="2587825"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3829089-2B29-425C-8730-76A11C015FE8}"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College-colour.gif"/>
          <p:cNvPicPr>
            <a:picLocks noChangeAspect="1"/>
          </p:cNvPicPr>
          <p:nvPr userDrawn="1"/>
        </p:nvPicPr>
        <p:blipFill>
          <a:blip r:embed="rId3" cstate="screen"/>
          <a:stretch>
            <a:fillRect/>
          </a:stretch>
        </p:blipFill>
        <p:spPr>
          <a:xfrm>
            <a:off x="7772402" y="181560"/>
            <a:ext cx="1135765" cy="1087200"/>
          </a:xfrm>
          <a:prstGeom prst="rect">
            <a:avLst/>
          </a:prstGeom>
        </p:spPr>
      </p:pic>
      <p:sp>
        <p:nvSpPr>
          <p:cNvPr id="9" name="TextBox 8"/>
          <p:cNvSpPr txBox="1"/>
          <p:nvPr userDrawn="1"/>
        </p:nvSpPr>
        <p:spPr>
          <a:xfrm>
            <a:off x="241683" y="6165304"/>
            <a:ext cx="8785671" cy="451406"/>
          </a:xfrm>
          <a:prstGeom prst="rect">
            <a:avLst/>
          </a:prstGeom>
          <a:noFill/>
        </p:spPr>
        <p:txBody>
          <a:bodyPr wrap="square" rtlCol="0">
            <a:spAutoFit/>
          </a:bodyPr>
          <a:lstStyle/>
          <a:p>
            <a:pPr>
              <a:lnSpc>
                <a:spcPts val="2800"/>
              </a:lnSpc>
            </a:pPr>
            <a:r>
              <a:rPr lang="en-GB" sz="1900" i="1" dirty="0">
                <a:solidFill>
                  <a:srgbClr val="68AC2C"/>
                </a:solidFill>
              </a:rPr>
              <a:t>Leading the way in Agriculture and Rural Research, Education and Consulting</a:t>
            </a:r>
          </a:p>
        </p:txBody>
      </p:sp>
    </p:spTree>
    <p:extLst>
      <p:ext uri="{BB962C8B-B14F-4D97-AF65-F5344CB8AC3E}">
        <p14:creationId xmlns:p14="http://schemas.microsoft.com/office/powerpoint/2010/main" val="63675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Alt 3 Georgia Title Slide">
    <p:spTree>
      <p:nvGrpSpPr>
        <p:cNvPr id="1" name=""/>
        <p:cNvGrpSpPr/>
        <p:nvPr/>
      </p:nvGrpSpPr>
      <p:grpSpPr>
        <a:xfrm>
          <a:off x="0" y="0"/>
          <a:ext cx="0" cy="0"/>
          <a:chOff x="0" y="0"/>
          <a:chExt cx="0" cy="0"/>
        </a:xfrm>
      </p:grpSpPr>
      <p:pic>
        <p:nvPicPr>
          <p:cNvPr id="14" name="Picture 13" descr="Dark BG diamonds.png"/>
          <p:cNvPicPr>
            <a:picLocks/>
          </p:cNvPicPr>
          <p:nvPr userDrawn="1"/>
        </p:nvPicPr>
        <p:blipFill>
          <a:blip r:embed="rId2" cstate="screen"/>
          <a:srcRect l="804" t="6803" r="2666" b="29932"/>
          <a:stretch>
            <a:fillRect/>
          </a:stretch>
        </p:blipFill>
        <p:spPr>
          <a:xfrm>
            <a:off x="-6723" y="-19050"/>
            <a:ext cx="9169775" cy="6881692"/>
          </a:xfrm>
          <a:prstGeom prst="rect">
            <a:avLst/>
          </a:prstGeom>
        </p:spPr>
      </p:pic>
      <p:sp>
        <p:nvSpPr>
          <p:cNvPr id="2" name="Title 1"/>
          <p:cNvSpPr>
            <a:spLocks noGrp="1"/>
          </p:cNvSpPr>
          <p:nvPr>
            <p:ph type="ctrTitle"/>
          </p:nvPr>
        </p:nvSpPr>
        <p:spPr>
          <a:xfrm>
            <a:off x="251521" y="3039098"/>
            <a:ext cx="8640960" cy="1470025"/>
          </a:xfrm>
        </p:spPr>
        <p:txBody>
          <a:bodyPr/>
          <a:lstStyle>
            <a:lvl1pPr algn="l">
              <a:defRPr>
                <a:solidFill>
                  <a:schemeClr val="bg1"/>
                </a:solidFill>
                <a:latin typeface="Georgia" pitchFamily="18"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1521" y="4653136"/>
            <a:ext cx="8640960" cy="985664"/>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DB349AE6-3D85-4497-ABBC-16818FEE8D2A}"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8" name="Picture 7" descr="SRUC College logo white REV.gif"/>
          <p:cNvPicPr>
            <a:picLocks noChangeAspect="1"/>
          </p:cNvPicPr>
          <p:nvPr userDrawn="1"/>
        </p:nvPicPr>
        <p:blipFill>
          <a:blip r:embed="rId3" cstate="screen"/>
          <a:stretch>
            <a:fillRect/>
          </a:stretch>
        </p:blipFill>
        <p:spPr>
          <a:xfrm>
            <a:off x="7773604" y="188640"/>
            <a:ext cx="1133890" cy="1085408"/>
          </a:xfrm>
          <a:prstGeom prst="rect">
            <a:avLst/>
          </a:prstGeom>
        </p:spPr>
      </p:pic>
      <p:sp>
        <p:nvSpPr>
          <p:cNvPr id="13" name="TextBox 12"/>
          <p:cNvSpPr txBox="1"/>
          <p:nvPr userDrawn="1"/>
        </p:nvSpPr>
        <p:spPr>
          <a:xfrm>
            <a:off x="179514" y="6165304"/>
            <a:ext cx="8785671" cy="451406"/>
          </a:xfrm>
          <a:prstGeom prst="rect">
            <a:avLst/>
          </a:prstGeom>
          <a:noFill/>
        </p:spPr>
        <p:txBody>
          <a:bodyPr wrap="square" rtlCol="0">
            <a:spAutoFit/>
          </a:bodyPr>
          <a:lstStyle/>
          <a:p>
            <a:pPr algn="ctr">
              <a:lnSpc>
                <a:spcPts val="2800"/>
              </a:lnSpc>
            </a:pPr>
            <a:r>
              <a:rPr lang="en-GB" sz="1900" i="1" dirty="0">
                <a:solidFill>
                  <a:srgbClr val="92BD1E">
                    <a:lumMod val="20000"/>
                    <a:lumOff val="80000"/>
                  </a:srgbClr>
                </a:solidFill>
              </a:rPr>
              <a:t>Leading the way in Agriculture and Rural Research, Education and Consulting</a:t>
            </a:r>
          </a:p>
        </p:txBody>
      </p:sp>
    </p:spTree>
    <p:extLst>
      <p:ext uri="{BB962C8B-B14F-4D97-AF65-F5344CB8AC3E}">
        <p14:creationId xmlns:p14="http://schemas.microsoft.com/office/powerpoint/2010/main" val="406034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gif"/><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gif"/><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gif"/><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2" y="116632"/>
            <a:ext cx="7416824" cy="1301006"/>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600200"/>
            <a:ext cx="8640960" cy="49971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51521" y="649287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146A0-2D00-4803-9ABA-699DF9B1ABB7}"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49287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757179" y="64928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14" name="Picture 13" descr="SRUC-College-colour.gif"/>
          <p:cNvPicPr>
            <a:picLocks noChangeAspect="1"/>
          </p:cNvPicPr>
          <p:nvPr userDrawn="1"/>
        </p:nvPicPr>
        <p:blipFill>
          <a:blip r:embed="rId21" cstate="screen"/>
          <a:stretch>
            <a:fillRect/>
          </a:stretch>
        </p:blipFill>
        <p:spPr>
          <a:xfrm>
            <a:off x="7772402" y="181560"/>
            <a:ext cx="1135765" cy="1087200"/>
          </a:xfrm>
          <a:prstGeom prst="rect">
            <a:avLst/>
          </a:prstGeom>
        </p:spPr>
      </p:pic>
    </p:spTree>
    <p:extLst>
      <p:ext uri="{BB962C8B-B14F-4D97-AF65-F5344CB8AC3E}">
        <p14:creationId xmlns:p14="http://schemas.microsoft.com/office/powerpoint/2010/main" val="3172950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l" defTabSz="914400" rtl="0" eaLnBrk="1" latinLnBrk="0" hangingPunct="1">
        <a:lnSpc>
          <a:spcPts val="4400"/>
        </a:lnSpc>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Clr>
          <a:srgbClr val="92BD1E"/>
        </a:buClr>
        <a:buFont typeface="Arial" pitchFamily="34" charset="0"/>
        <a:buChar char="•"/>
        <a:defRPr sz="3200" kern="1200">
          <a:solidFill>
            <a:srgbClr val="000000"/>
          </a:solidFill>
          <a:latin typeface="Arial" pitchFamily="34" charset="0"/>
          <a:ea typeface="+mn-ea"/>
          <a:cs typeface="Arial" pitchFamily="34" charset="0"/>
        </a:defRPr>
      </a:lvl1pPr>
      <a:lvl2pPr marL="742950" indent="-285750" algn="l" defTabSz="914400" rtl="0" eaLnBrk="1" latinLnBrk="0" hangingPunct="1">
        <a:spcBef>
          <a:spcPct val="20000"/>
        </a:spcBef>
        <a:buClr>
          <a:srgbClr val="92BD1E"/>
        </a:buClr>
        <a:buFont typeface="Arial" pitchFamily="34" charset="0"/>
        <a:buChar char="–"/>
        <a:defRPr sz="2800" kern="120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92BD1E"/>
        </a:buClr>
        <a:buFont typeface="Arial" pitchFamily="34" charset="0"/>
        <a:buChar char="•"/>
        <a:defRPr sz="2400" kern="120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92BD1E"/>
        </a:buClr>
        <a:buFont typeface="Arial" pitchFamily="34" charset="0"/>
        <a:buChar char="–"/>
        <a:defRPr sz="2000" kern="120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92BD1E"/>
        </a:buClr>
        <a:buFont typeface="Arial" pitchFamily="34"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2" y="116632"/>
            <a:ext cx="7416824" cy="1301006"/>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600200"/>
            <a:ext cx="8640960" cy="49971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51521" y="649287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146A0-2D00-4803-9ABA-699DF9B1ABB7}"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49287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757179" y="64928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14" name="Picture 13" descr="SRUC-College-colour.gif"/>
          <p:cNvPicPr>
            <a:picLocks noChangeAspect="1"/>
          </p:cNvPicPr>
          <p:nvPr userDrawn="1"/>
        </p:nvPicPr>
        <p:blipFill>
          <a:blip r:embed="rId21" cstate="screen"/>
          <a:stretch>
            <a:fillRect/>
          </a:stretch>
        </p:blipFill>
        <p:spPr>
          <a:xfrm>
            <a:off x="7772402" y="181560"/>
            <a:ext cx="1135765" cy="1087200"/>
          </a:xfrm>
          <a:prstGeom prst="rect">
            <a:avLst/>
          </a:prstGeom>
        </p:spPr>
      </p:pic>
    </p:spTree>
    <p:extLst>
      <p:ext uri="{BB962C8B-B14F-4D97-AF65-F5344CB8AC3E}">
        <p14:creationId xmlns:p14="http://schemas.microsoft.com/office/powerpoint/2010/main" val="27716446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hf hdr="0" ftr="0" dt="0"/>
  <p:txStyles>
    <p:titleStyle>
      <a:lvl1pPr algn="l" defTabSz="914400" rtl="0" eaLnBrk="1" latinLnBrk="0" hangingPunct="1">
        <a:lnSpc>
          <a:spcPts val="4400"/>
        </a:lnSpc>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Clr>
          <a:srgbClr val="92BD1E"/>
        </a:buClr>
        <a:buFont typeface="Arial" pitchFamily="34" charset="0"/>
        <a:buChar char="•"/>
        <a:defRPr sz="3200" kern="1200">
          <a:solidFill>
            <a:srgbClr val="000000"/>
          </a:solidFill>
          <a:latin typeface="Arial" pitchFamily="34" charset="0"/>
          <a:ea typeface="+mn-ea"/>
          <a:cs typeface="Arial" pitchFamily="34" charset="0"/>
        </a:defRPr>
      </a:lvl1pPr>
      <a:lvl2pPr marL="742950" indent="-285750" algn="l" defTabSz="914400" rtl="0" eaLnBrk="1" latinLnBrk="0" hangingPunct="1">
        <a:spcBef>
          <a:spcPct val="20000"/>
        </a:spcBef>
        <a:buClr>
          <a:srgbClr val="92BD1E"/>
        </a:buClr>
        <a:buFont typeface="Arial" pitchFamily="34" charset="0"/>
        <a:buChar char="–"/>
        <a:defRPr sz="2800" kern="120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92BD1E"/>
        </a:buClr>
        <a:buFont typeface="Arial" pitchFamily="34" charset="0"/>
        <a:buChar char="•"/>
        <a:defRPr sz="2400" kern="120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92BD1E"/>
        </a:buClr>
        <a:buFont typeface="Arial" pitchFamily="34" charset="0"/>
        <a:buChar char="–"/>
        <a:defRPr sz="2000" kern="120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92BD1E"/>
        </a:buClr>
        <a:buFont typeface="Arial" pitchFamily="34"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2" y="116632"/>
            <a:ext cx="7416824" cy="1301006"/>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600200"/>
            <a:ext cx="8640960" cy="49971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51521" y="649287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146A0-2D00-4803-9ABA-699DF9B1ABB7}"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49287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757179" y="64928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14" name="Picture 13" descr="SRUC-College-colour.gif"/>
          <p:cNvPicPr>
            <a:picLocks noChangeAspect="1"/>
          </p:cNvPicPr>
          <p:nvPr userDrawn="1"/>
        </p:nvPicPr>
        <p:blipFill>
          <a:blip r:embed="rId21" cstate="screen"/>
          <a:stretch>
            <a:fillRect/>
          </a:stretch>
        </p:blipFill>
        <p:spPr>
          <a:xfrm>
            <a:off x="7772402" y="181560"/>
            <a:ext cx="1135765" cy="1087200"/>
          </a:xfrm>
          <a:prstGeom prst="rect">
            <a:avLst/>
          </a:prstGeom>
        </p:spPr>
      </p:pic>
    </p:spTree>
    <p:extLst>
      <p:ext uri="{BB962C8B-B14F-4D97-AF65-F5344CB8AC3E}">
        <p14:creationId xmlns:p14="http://schemas.microsoft.com/office/powerpoint/2010/main" val="20081612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hf hdr="0" ftr="0" dt="0"/>
  <p:txStyles>
    <p:titleStyle>
      <a:lvl1pPr algn="l" defTabSz="914400" rtl="0" eaLnBrk="1" latinLnBrk="0" hangingPunct="1">
        <a:lnSpc>
          <a:spcPts val="4400"/>
        </a:lnSpc>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Clr>
          <a:srgbClr val="92BD1E"/>
        </a:buClr>
        <a:buFont typeface="Arial" pitchFamily="34" charset="0"/>
        <a:buChar char="•"/>
        <a:defRPr sz="3200" kern="1200">
          <a:solidFill>
            <a:srgbClr val="000000"/>
          </a:solidFill>
          <a:latin typeface="Arial" pitchFamily="34" charset="0"/>
          <a:ea typeface="+mn-ea"/>
          <a:cs typeface="Arial" pitchFamily="34" charset="0"/>
        </a:defRPr>
      </a:lvl1pPr>
      <a:lvl2pPr marL="742950" indent="-285750" algn="l" defTabSz="914400" rtl="0" eaLnBrk="1" latinLnBrk="0" hangingPunct="1">
        <a:spcBef>
          <a:spcPct val="20000"/>
        </a:spcBef>
        <a:buClr>
          <a:srgbClr val="92BD1E"/>
        </a:buClr>
        <a:buFont typeface="Arial" pitchFamily="34" charset="0"/>
        <a:buChar char="–"/>
        <a:defRPr sz="2800" kern="120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92BD1E"/>
        </a:buClr>
        <a:buFont typeface="Arial" pitchFamily="34" charset="0"/>
        <a:buChar char="•"/>
        <a:defRPr sz="2400" kern="120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92BD1E"/>
        </a:buClr>
        <a:buFont typeface="Arial" pitchFamily="34" charset="0"/>
        <a:buChar char="–"/>
        <a:defRPr sz="2000" kern="120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92BD1E"/>
        </a:buClr>
        <a:buFont typeface="Arial" pitchFamily="34"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2" y="116632"/>
            <a:ext cx="7416824" cy="1301006"/>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600200"/>
            <a:ext cx="8640960" cy="49971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51521" y="649287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146A0-2D00-4803-9ABA-699DF9B1ABB7}" type="datetime1">
              <a:rPr lang="en-GB" smtClean="0">
                <a:solidFill>
                  <a:prstClr val="black">
                    <a:tint val="75000"/>
                  </a:prstClr>
                </a:solidFill>
              </a:rPr>
              <a:pPr/>
              <a:t>22/08/2018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49287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757179" y="64928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1D174-03A1-4388-B9C9-0250156529FA}" type="slidenum">
              <a:rPr lang="en-GB" smtClean="0">
                <a:solidFill>
                  <a:prstClr val="black">
                    <a:tint val="75000"/>
                  </a:prstClr>
                </a:solidFill>
              </a:rPr>
              <a:pPr/>
              <a:t>‹#›</a:t>
            </a:fld>
            <a:endParaRPr lang="en-GB">
              <a:solidFill>
                <a:prstClr val="black">
                  <a:tint val="75000"/>
                </a:prstClr>
              </a:solidFill>
            </a:endParaRPr>
          </a:p>
        </p:txBody>
      </p:sp>
      <p:pic>
        <p:nvPicPr>
          <p:cNvPr id="14" name="Picture 13" descr="SRUC-College-colour.gif"/>
          <p:cNvPicPr>
            <a:picLocks noChangeAspect="1"/>
          </p:cNvPicPr>
          <p:nvPr userDrawn="1"/>
        </p:nvPicPr>
        <p:blipFill>
          <a:blip r:embed="rId21" cstate="screen"/>
          <a:stretch>
            <a:fillRect/>
          </a:stretch>
        </p:blipFill>
        <p:spPr>
          <a:xfrm>
            <a:off x="7772402" y="181560"/>
            <a:ext cx="1135765" cy="1087200"/>
          </a:xfrm>
          <a:prstGeom prst="rect">
            <a:avLst/>
          </a:prstGeom>
        </p:spPr>
      </p:pic>
    </p:spTree>
    <p:extLst>
      <p:ext uri="{BB962C8B-B14F-4D97-AF65-F5344CB8AC3E}">
        <p14:creationId xmlns:p14="http://schemas.microsoft.com/office/powerpoint/2010/main" val="404776041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hf hdr="0" ftr="0" dt="0"/>
  <p:txStyles>
    <p:titleStyle>
      <a:lvl1pPr algn="l" defTabSz="914400" rtl="0" eaLnBrk="1" latinLnBrk="0" hangingPunct="1">
        <a:lnSpc>
          <a:spcPts val="4400"/>
        </a:lnSpc>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Clr>
          <a:srgbClr val="92BD1E"/>
        </a:buClr>
        <a:buFont typeface="Arial" pitchFamily="34" charset="0"/>
        <a:buChar char="•"/>
        <a:defRPr sz="3200" kern="1200">
          <a:solidFill>
            <a:srgbClr val="000000"/>
          </a:solidFill>
          <a:latin typeface="Arial" pitchFamily="34" charset="0"/>
          <a:ea typeface="+mn-ea"/>
          <a:cs typeface="Arial" pitchFamily="34" charset="0"/>
        </a:defRPr>
      </a:lvl1pPr>
      <a:lvl2pPr marL="742950" indent="-285750" algn="l" defTabSz="914400" rtl="0" eaLnBrk="1" latinLnBrk="0" hangingPunct="1">
        <a:spcBef>
          <a:spcPct val="20000"/>
        </a:spcBef>
        <a:buClr>
          <a:srgbClr val="92BD1E"/>
        </a:buClr>
        <a:buFont typeface="Arial" pitchFamily="34" charset="0"/>
        <a:buChar char="–"/>
        <a:defRPr sz="2800" kern="120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92BD1E"/>
        </a:buClr>
        <a:buFont typeface="Arial" pitchFamily="34" charset="0"/>
        <a:buChar char="•"/>
        <a:defRPr sz="2400" kern="120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92BD1E"/>
        </a:buClr>
        <a:buFont typeface="Arial" pitchFamily="34" charset="0"/>
        <a:buChar char="–"/>
        <a:defRPr sz="2000" kern="120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92BD1E"/>
        </a:buClr>
        <a:buFont typeface="Arial" pitchFamily="34"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image" Target="../media/image36.png"/><Relationship Id="rId5" Type="http://schemas.openxmlformats.org/officeDocument/2006/relationships/image" Target="../media/image17.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1.jpeg"/><Relationship Id="rId5" Type="http://schemas.openxmlformats.org/officeDocument/2006/relationships/image" Target="../media/image10.jp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4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1520" y="2693987"/>
            <a:ext cx="8640960" cy="1470025"/>
          </a:xfrm>
        </p:spPr>
        <p:txBody>
          <a:bodyPr>
            <a:noAutofit/>
          </a:bodyPr>
          <a:lstStyle/>
          <a:p>
            <a:pPr algn="ctr"/>
            <a:r>
              <a:rPr lang="en-GB" sz="3600" b="1" dirty="0" err="1" smtClean="0">
                <a:latin typeface="Calibri" panose="020F0502020204030204" pitchFamily="34" charset="0"/>
              </a:rPr>
              <a:t>SusSheP</a:t>
            </a:r>
            <a:r>
              <a:rPr lang="en-GB" sz="3600" b="1" dirty="0" smtClean="0">
                <a:latin typeface="Calibri" panose="020F0502020204030204" pitchFamily="34" charset="0"/>
              </a:rPr>
              <a:t>  </a:t>
            </a:r>
            <a:r>
              <a:rPr lang="en-GB" sz="3600" b="1" dirty="0">
                <a:latin typeface="Calibri" panose="020F0502020204030204" pitchFamily="34" charset="0"/>
              </a:rPr>
              <a:t>– how to increase sustainability and profitability of European Sheep </a:t>
            </a:r>
            <a:r>
              <a:rPr lang="en-GB" sz="3600" b="1" dirty="0" smtClean="0">
                <a:latin typeface="Calibri" panose="020F0502020204030204" pitchFamily="34" charset="0"/>
              </a:rPr>
              <a:t>Production?</a:t>
            </a:r>
            <a:endParaRPr lang="en-GB" sz="6000" b="1" dirty="0">
              <a:latin typeface="Calibri" panose="020F0502020204030204" pitchFamily="34" charset="0"/>
            </a:endParaRPr>
          </a:p>
        </p:txBody>
      </p:sp>
      <p:sp>
        <p:nvSpPr>
          <p:cNvPr id="6" name="Text Placeholder 5"/>
          <p:cNvSpPr>
            <a:spLocks noGrp="1"/>
          </p:cNvSpPr>
          <p:nvPr>
            <p:ph type="subTitle" idx="1"/>
          </p:nvPr>
        </p:nvSpPr>
        <p:spPr/>
        <p:txBody>
          <a:bodyPr>
            <a:normAutofit fontScale="70000" lnSpcReduction="20000"/>
          </a:bodyPr>
          <a:lstStyle/>
          <a:p>
            <a:pPr algn="l"/>
            <a:r>
              <a:rPr lang="en-GB" dirty="0">
                <a:latin typeface="+mn-lt"/>
              </a:rPr>
              <a:t>Morgan-Davies, </a:t>
            </a:r>
            <a:r>
              <a:rPr lang="en-GB" dirty="0" smtClean="0">
                <a:latin typeface="+mn-lt"/>
              </a:rPr>
              <a:t>C*., </a:t>
            </a:r>
            <a:r>
              <a:rPr lang="en-GB" dirty="0">
                <a:latin typeface="+mn-lt"/>
              </a:rPr>
              <a:t>Creighton, P., </a:t>
            </a:r>
            <a:r>
              <a:rPr lang="en-GB" dirty="0" err="1">
                <a:latin typeface="+mn-lt"/>
              </a:rPr>
              <a:t>Boman</a:t>
            </a:r>
            <a:r>
              <a:rPr lang="en-GB" dirty="0">
                <a:latin typeface="+mn-lt"/>
              </a:rPr>
              <a:t>, I.A., </a:t>
            </a:r>
            <a:r>
              <a:rPr lang="en-GB" dirty="0" err="1">
                <a:latin typeface="+mn-lt"/>
              </a:rPr>
              <a:t>Blichfeldt</a:t>
            </a:r>
            <a:r>
              <a:rPr lang="en-GB" dirty="0">
                <a:latin typeface="+mn-lt"/>
              </a:rPr>
              <a:t>, T., </a:t>
            </a:r>
            <a:r>
              <a:rPr lang="en-GB" dirty="0" err="1">
                <a:latin typeface="+mn-lt"/>
              </a:rPr>
              <a:t>Krogenaes</a:t>
            </a:r>
            <a:r>
              <a:rPr lang="en-GB" dirty="0">
                <a:latin typeface="+mn-lt"/>
              </a:rPr>
              <a:t>, A., Lambe, N., Wall, E., </a:t>
            </a:r>
            <a:r>
              <a:rPr lang="en-GB" dirty="0" err="1">
                <a:latin typeface="+mn-lt"/>
              </a:rPr>
              <a:t>Padiou</a:t>
            </a:r>
            <a:r>
              <a:rPr lang="en-GB" dirty="0">
                <a:latin typeface="+mn-lt"/>
              </a:rPr>
              <a:t>, T., </a:t>
            </a:r>
            <a:r>
              <a:rPr lang="en-GB" dirty="0" err="1">
                <a:latin typeface="+mn-lt"/>
              </a:rPr>
              <a:t>Diskin</a:t>
            </a:r>
            <a:r>
              <a:rPr lang="en-GB" dirty="0">
                <a:latin typeface="+mn-lt"/>
              </a:rPr>
              <a:t>, M.G., Meade, K.G., McHugh, N., </a:t>
            </a:r>
            <a:r>
              <a:rPr lang="en-GB" dirty="0" err="1">
                <a:latin typeface="+mn-lt"/>
              </a:rPr>
              <a:t>Druart</a:t>
            </a:r>
            <a:r>
              <a:rPr lang="en-GB" dirty="0">
                <a:latin typeface="+mn-lt"/>
              </a:rPr>
              <a:t>, X., Fair, S.</a:t>
            </a:r>
          </a:p>
          <a:p>
            <a:endParaRPr lang="en-GB" dirty="0">
              <a:solidFill>
                <a:schemeClr val="tx1"/>
              </a:solidFill>
              <a:latin typeface="+mn-lt"/>
            </a:endParaRPr>
          </a:p>
        </p:txBody>
      </p:sp>
      <p:sp>
        <p:nvSpPr>
          <p:cNvPr id="4" name="Slide Number Placeholder 3"/>
          <p:cNvSpPr>
            <a:spLocks noGrp="1"/>
          </p:cNvSpPr>
          <p:nvPr>
            <p:ph type="sldNum" sz="quarter" idx="12"/>
          </p:nvPr>
        </p:nvSpPr>
        <p:spPr/>
        <p:txBody>
          <a:bodyPr/>
          <a:lstStyle/>
          <a:p>
            <a:fld id="{A561D174-03A1-4388-B9C9-0250156529FA}" type="slidenum">
              <a:rPr lang="en-GB" smtClean="0">
                <a:solidFill>
                  <a:prstClr val="black">
                    <a:tint val="75000"/>
                  </a:prstClr>
                </a:solidFill>
              </a:rPr>
              <a:pPr/>
              <a:t>1</a:t>
            </a:fld>
            <a:endParaRPr lang="en-GB">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79551"/>
            <a:ext cx="1728192" cy="1268169"/>
          </a:xfrm>
          <a:prstGeom prst="rect">
            <a:avLst/>
          </a:prstGeom>
        </p:spPr>
      </p:pic>
      <p:sp>
        <p:nvSpPr>
          <p:cNvPr id="8" name="TextBox 7"/>
          <p:cNvSpPr txBox="1"/>
          <p:nvPr/>
        </p:nvSpPr>
        <p:spPr>
          <a:xfrm>
            <a:off x="251520" y="5805264"/>
            <a:ext cx="3672408" cy="307777"/>
          </a:xfrm>
          <a:prstGeom prst="rect">
            <a:avLst/>
          </a:prstGeom>
          <a:noFill/>
        </p:spPr>
        <p:txBody>
          <a:bodyPr wrap="square" rtlCol="0">
            <a:spAutoFit/>
          </a:bodyPr>
          <a:lstStyle/>
          <a:p>
            <a:r>
              <a:rPr lang="en-GB" sz="1400" dirty="0" smtClean="0">
                <a:solidFill>
                  <a:schemeClr val="bg1"/>
                </a:solidFill>
              </a:rPr>
              <a:t>* claire.morgan-davies@sruc.ac.uk</a:t>
            </a:r>
            <a:endParaRPr lang="en-GB" sz="1400" dirty="0">
              <a:solidFill>
                <a:schemeClr val="bg1"/>
              </a:solidFill>
            </a:endParaRPr>
          </a:p>
        </p:txBody>
      </p:sp>
      <p:sp>
        <p:nvSpPr>
          <p:cNvPr id="9" name="TextBox 8"/>
          <p:cNvSpPr txBox="1"/>
          <p:nvPr/>
        </p:nvSpPr>
        <p:spPr>
          <a:xfrm>
            <a:off x="179512" y="179551"/>
            <a:ext cx="4680520" cy="1200329"/>
          </a:xfrm>
          <a:prstGeom prst="rect">
            <a:avLst/>
          </a:prstGeom>
          <a:noFill/>
        </p:spPr>
        <p:txBody>
          <a:bodyPr wrap="square" rtlCol="0">
            <a:spAutoFit/>
          </a:bodyPr>
          <a:lstStyle/>
          <a:p>
            <a:r>
              <a:rPr lang="en-GB" b="1" dirty="0" smtClean="0">
                <a:solidFill>
                  <a:schemeClr val="bg1"/>
                </a:solidFill>
              </a:rPr>
              <a:t>69</a:t>
            </a:r>
            <a:r>
              <a:rPr lang="en-GB" b="1" baseline="30000" dirty="0" smtClean="0">
                <a:solidFill>
                  <a:schemeClr val="bg1"/>
                </a:solidFill>
              </a:rPr>
              <a:t>th</a:t>
            </a:r>
            <a:r>
              <a:rPr lang="en-GB" b="1" dirty="0" smtClean="0">
                <a:solidFill>
                  <a:schemeClr val="bg1"/>
                </a:solidFill>
              </a:rPr>
              <a:t> </a:t>
            </a:r>
            <a:r>
              <a:rPr lang="en-GB" b="1" dirty="0">
                <a:solidFill>
                  <a:schemeClr val="bg1"/>
                </a:solidFill>
              </a:rPr>
              <a:t>Annual Meeting of the European Federation of Animal Science </a:t>
            </a:r>
          </a:p>
          <a:p>
            <a:r>
              <a:rPr lang="en-GB" b="1" dirty="0">
                <a:solidFill>
                  <a:schemeClr val="bg1"/>
                </a:solidFill>
              </a:rPr>
              <a:t>Dubrovnik, Croatia, </a:t>
            </a:r>
            <a:r>
              <a:rPr lang="en-GB" b="1" dirty="0" smtClean="0">
                <a:solidFill>
                  <a:schemeClr val="bg1"/>
                </a:solidFill>
              </a:rPr>
              <a:t>27-31 </a:t>
            </a:r>
            <a:r>
              <a:rPr lang="en-GB" b="1" dirty="0">
                <a:solidFill>
                  <a:schemeClr val="bg1"/>
                </a:solidFill>
              </a:rPr>
              <a:t>August 2018</a:t>
            </a:r>
          </a:p>
          <a:p>
            <a:endParaRPr lang="en-GB" dirty="0"/>
          </a:p>
        </p:txBody>
      </p:sp>
    </p:spTree>
    <p:extLst>
      <p:ext uri="{BB962C8B-B14F-4D97-AF65-F5344CB8AC3E}">
        <p14:creationId xmlns:p14="http://schemas.microsoft.com/office/powerpoint/2010/main" val="3734266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6934"/>
            <a:ext cx="5976664" cy="1325563"/>
          </a:xfrm>
        </p:spPr>
        <p:txBody>
          <a:bodyPr>
            <a:normAutofit/>
          </a:bodyPr>
          <a:lstStyle/>
          <a:p>
            <a:r>
              <a:rPr lang="en-GB" sz="3600" b="1" dirty="0">
                <a:latin typeface="Calibri" panose="020F0502020204030204" pitchFamily="34" charset="0"/>
              </a:rPr>
              <a:t>Some information on the </a:t>
            </a:r>
            <a:r>
              <a:rPr lang="en-GB" sz="3600" b="1" dirty="0" smtClean="0">
                <a:latin typeface="Calibri" panose="020F0502020204030204" pitchFamily="34" charset="0"/>
              </a:rPr>
              <a:t>cervical AI </a:t>
            </a:r>
            <a:r>
              <a:rPr lang="en-GB" sz="3600" b="1" dirty="0">
                <a:latin typeface="Calibri" panose="020F0502020204030204" pitchFamily="34" charset="0"/>
              </a:rPr>
              <a:t>– ewe breed effect?</a:t>
            </a:r>
            <a:endParaRPr lang="en-IE" sz="3600" b="1"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32" y="1628800"/>
            <a:ext cx="4588704" cy="4705721"/>
          </a:xfrm>
          <a:prstGeom prst="rect">
            <a:avLst/>
          </a:prstGeom>
        </p:spPr>
      </p:pic>
      <p:sp>
        <p:nvSpPr>
          <p:cNvPr id="5" name="Rectangle 4"/>
          <p:cNvSpPr/>
          <p:nvPr/>
        </p:nvSpPr>
        <p:spPr>
          <a:xfrm>
            <a:off x="5017071" y="1628800"/>
            <a:ext cx="3391469" cy="2215991"/>
          </a:xfrm>
          <a:prstGeom prst="rect">
            <a:avLst/>
          </a:prstGeom>
        </p:spPr>
        <p:txBody>
          <a:bodyPr wrap="square">
            <a:spAutoFit/>
          </a:bodyPr>
          <a:lstStyle/>
          <a:p>
            <a:pPr marL="285750" indent="-285750">
              <a:buFont typeface="Arial" panose="020B0604020202020204" pitchFamily="34" charset="0"/>
              <a:buChar char="•"/>
            </a:pPr>
            <a:r>
              <a:rPr lang="en-IE" sz="2000" dirty="0" smtClean="0">
                <a:latin typeface="Calibri" panose="020F0502020204030204" pitchFamily="34" charset="0"/>
              </a:rPr>
              <a:t>Ireland/Norway/France</a:t>
            </a:r>
          </a:p>
          <a:p>
            <a:pPr marL="285750" indent="-285750">
              <a:buFont typeface="Arial" panose="020B0604020202020204" pitchFamily="34" charset="0"/>
              <a:buChar char="•"/>
            </a:pPr>
            <a:r>
              <a:rPr lang="en-IE" sz="2000" dirty="0" smtClean="0">
                <a:latin typeface="Calibri" panose="020F0502020204030204" pitchFamily="34" charset="0"/>
              </a:rPr>
              <a:t>n </a:t>
            </a:r>
            <a:r>
              <a:rPr lang="en-IE" sz="2000" dirty="0">
                <a:latin typeface="Calibri" panose="020F0502020204030204" pitchFamily="34" charset="0"/>
              </a:rPr>
              <a:t>= 30 ewes per breed</a:t>
            </a:r>
          </a:p>
          <a:p>
            <a:pPr marL="285750" indent="-285750">
              <a:buFont typeface="Arial" panose="020B0604020202020204" pitchFamily="34" charset="0"/>
              <a:buChar char="•"/>
            </a:pPr>
            <a:r>
              <a:rPr lang="en-IE" sz="2000" dirty="0">
                <a:latin typeface="Calibri" panose="020F0502020204030204" pitchFamily="34" charset="0"/>
              </a:rPr>
              <a:t>Induced and Natural Oestrus </a:t>
            </a:r>
          </a:p>
          <a:p>
            <a:pPr marL="285750" indent="-285750">
              <a:buFont typeface="Arial" panose="020B0604020202020204" pitchFamily="34" charset="0"/>
              <a:buChar char="•"/>
            </a:pPr>
            <a:r>
              <a:rPr lang="en-IE" sz="2000" dirty="0">
                <a:latin typeface="Calibri" panose="020F0502020204030204" pitchFamily="34" charset="0"/>
              </a:rPr>
              <a:t>Follicular &amp; </a:t>
            </a:r>
            <a:r>
              <a:rPr lang="en-IE" sz="2000" dirty="0" smtClean="0">
                <a:latin typeface="Calibri" panose="020F0502020204030204" pitchFamily="34" charset="0"/>
              </a:rPr>
              <a:t>Luteal </a:t>
            </a:r>
            <a:r>
              <a:rPr lang="en-IE" sz="2000" dirty="0">
                <a:latin typeface="Calibri" panose="020F0502020204030204" pitchFamily="34" charset="0"/>
              </a:rPr>
              <a:t>phases</a:t>
            </a:r>
          </a:p>
          <a:p>
            <a:pPr marL="285750" indent="-285750">
              <a:buFont typeface="Arial" panose="020B0604020202020204" pitchFamily="34" charset="0"/>
              <a:buChar char="•"/>
            </a:pPr>
            <a:r>
              <a:rPr lang="en-IE" sz="2000" dirty="0">
                <a:latin typeface="Calibri" panose="020F0502020204030204" pitchFamily="34" charset="0"/>
              </a:rPr>
              <a:t>X3 </a:t>
            </a:r>
            <a:r>
              <a:rPr lang="en-IE" sz="2000" dirty="0" smtClean="0">
                <a:latin typeface="Calibri" panose="020F0502020204030204" pitchFamily="34" charset="0"/>
              </a:rPr>
              <a:t>replicates</a:t>
            </a:r>
          </a:p>
          <a:p>
            <a:endParaRPr lang="en-IE" dirty="0">
              <a:latin typeface="Calibri" panose="020F0502020204030204" pitchFamily="34" charset="0"/>
            </a:endParaRPr>
          </a:p>
        </p:txBody>
      </p:sp>
      <p:sp>
        <p:nvSpPr>
          <p:cNvPr id="22" name="TextBox 21"/>
          <p:cNvSpPr txBox="1"/>
          <p:nvPr/>
        </p:nvSpPr>
        <p:spPr>
          <a:xfrm>
            <a:off x="5292080" y="3685811"/>
            <a:ext cx="3256926" cy="1323439"/>
          </a:xfrm>
          <a:prstGeom prst="rect">
            <a:avLst/>
          </a:prstGeom>
          <a:solidFill>
            <a:srgbClr val="84EB5B"/>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2000" dirty="0" smtClean="0">
                <a:effectLst>
                  <a:outerShdw blurRad="38100" dist="38100" dir="2700000" algn="tl">
                    <a:srgbClr val="000000">
                      <a:alpha val="43137"/>
                    </a:srgbClr>
                  </a:outerShdw>
                </a:effectLst>
                <a:latin typeface="Calibri" panose="020F0502020204030204" pitchFamily="34" charset="0"/>
              </a:rPr>
              <a:t>Cervical Mucus</a:t>
            </a:r>
          </a:p>
          <a:p>
            <a:pPr marL="285750" indent="-285750">
              <a:buFont typeface="Arial" panose="020B0604020202020204" pitchFamily="34" charset="0"/>
              <a:buChar char="•"/>
            </a:pPr>
            <a:r>
              <a:rPr lang="en-IE" sz="2000" dirty="0" smtClean="0">
                <a:latin typeface="Calibri" panose="020F0502020204030204" pitchFamily="34" charset="0"/>
              </a:rPr>
              <a:t>Weight, Viscosity and Colour</a:t>
            </a:r>
          </a:p>
          <a:p>
            <a:pPr marL="285750" indent="-285750">
              <a:buFont typeface="Arial" panose="020B0604020202020204" pitchFamily="34" charset="0"/>
              <a:buChar char="•"/>
            </a:pPr>
            <a:r>
              <a:rPr lang="en-IE" sz="2000" dirty="0" smtClean="0">
                <a:latin typeface="Calibri" panose="020F0502020204030204" pitchFamily="34" charset="0"/>
              </a:rPr>
              <a:t>Proteome/</a:t>
            </a:r>
            <a:r>
              <a:rPr lang="en-IE" sz="2000" dirty="0" err="1" smtClean="0">
                <a:latin typeface="Calibri" panose="020F0502020204030204" pitchFamily="34" charset="0"/>
              </a:rPr>
              <a:t>Glycome</a:t>
            </a:r>
            <a:endParaRPr lang="en-IE" sz="2000" dirty="0" smtClean="0">
              <a:latin typeface="Calibri" panose="020F0502020204030204" pitchFamily="34" charset="0"/>
            </a:endParaRPr>
          </a:p>
        </p:txBody>
      </p:sp>
      <p:sp>
        <p:nvSpPr>
          <p:cNvPr id="4" name="TextBox 3"/>
          <p:cNvSpPr txBox="1"/>
          <p:nvPr/>
        </p:nvSpPr>
        <p:spPr>
          <a:xfrm>
            <a:off x="5292080" y="5009250"/>
            <a:ext cx="3256926" cy="400110"/>
          </a:xfrm>
          <a:prstGeom prst="rect">
            <a:avLst/>
          </a:prstGeom>
          <a:solidFill>
            <a:srgbClr val="EAB200"/>
          </a:solidFill>
        </p:spPr>
        <p:txBody>
          <a:bodyPr wrap="square" rtlCol="0">
            <a:spAutoFit/>
          </a:bodyPr>
          <a:lstStyle/>
          <a:p>
            <a:pPr algn="ctr"/>
            <a:r>
              <a:rPr lang="en-IE" sz="2000" dirty="0" smtClean="0">
                <a:effectLst>
                  <a:outerShdw blurRad="38100" dist="38100" dir="2700000" algn="tl">
                    <a:srgbClr val="000000">
                      <a:alpha val="43137"/>
                    </a:srgbClr>
                  </a:outerShdw>
                </a:effectLst>
                <a:latin typeface="Calibri" panose="020F0502020204030204" pitchFamily="34" charset="0"/>
              </a:rPr>
              <a:t>Cervical Tissue and Anatomy</a:t>
            </a:r>
            <a:endParaRPr lang="en-IE" sz="2000" dirty="0">
              <a:effectLst>
                <a:outerShdw blurRad="38100" dist="38100" dir="2700000" algn="tl">
                  <a:srgbClr val="000000">
                    <a:alpha val="43137"/>
                  </a:srgbClr>
                </a:outerShdw>
              </a:effectLst>
              <a:latin typeface="Calibri" panose="020F050202020403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16632"/>
            <a:ext cx="1547693" cy="1135717"/>
          </a:xfrm>
          <a:prstGeom prst="rect">
            <a:avLst/>
          </a:prstGeom>
        </p:spPr>
      </p:pic>
      <p:sp>
        <p:nvSpPr>
          <p:cNvPr id="6" name="TextBox 5"/>
          <p:cNvSpPr txBox="1"/>
          <p:nvPr/>
        </p:nvSpPr>
        <p:spPr>
          <a:xfrm>
            <a:off x="5129822" y="6334521"/>
            <a:ext cx="3744416" cy="369332"/>
          </a:xfrm>
          <a:prstGeom prst="rect">
            <a:avLst/>
          </a:prstGeom>
          <a:noFill/>
        </p:spPr>
        <p:txBody>
          <a:bodyPr wrap="square" rtlCol="0">
            <a:spAutoFit/>
          </a:bodyPr>
          <a:lstStyle/>
          <a:p>
            <a:pPr algn="r"/>
            <a:r>
              <a:rPr lang="en-GB" dirty="0" smtClean="0">
                <a:latin typeface="Calibri" panose="020F0502020204030204" pitchFamily="34" charset="0"/>
              </a:rPr>
              <a:t>Laura.Parreno@ul.ie</a:t>
            </a:r>
            <a:endParaRPr lang="en-GB" dirty="0">
              <a:latin typeface="Calibri" panose="020F0502020204030204" pitchFamily="34" charset="0"/>
            </a:endParaRPr>
          </a:p>
        </p:txBody>
      </p:sp>
    </p:spTree>
    <p:extLst>
      <p:ext uri="{BB962C8B-B14F-4D97-AF65-F5344CB8AC3E}">
        <p14:creationId xmlns:p14="http://schemas.microsoft.com/office/powerpoint/2010/main" val="13890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671" r="11640" b="19738"/>
          <a:stretch/>
        </p:blipFill>
        <p:spPr>
          <a:xfrm>
            <a:off x="606528" y="2015701"/>
            <a:ext cx="7287226" cy="4695728"/>
          </a:xfrm>
          <a:prstGeom prst="rect">
            <a:avLst/>
          </a:prstGeom>
        </p:spPr>
      </p:pic>
      <p:sp>
        <p:nvSpPr>
          <p:cNvPr id="2" name="Title 1"/>
          <p:cNvSpPr>
            <a:spLocks noGrp="1"/>
          </p:cNvSpPr>
          <p:nvPr>
            <p:ph type="title"/>
          </p:nvPr>
        </p:nvSpPr>
        <p:spPr>
          <a:xfrm>
            <a:off x="306791" y="117264"/>
            <a:ext cx="7886700" cy="1325563"/>
          </a:xfrm>
        </p:spPr>
        <p:txBody>
          <a:bodyPr>
            <a:normAutofit/>
          </a:bodyPr>
          <a:lstStyle/>
          <a:p>
            <a:r>
              <a:rPr lang="en-IE" sz="3600" b="1" dirty="0" smtClean="0">
                <a:latin typeface="Calibri" panose="020F0502020204030204" pitchFamily="34" charset="0"/>
              </a:rPr>
              <a:t>Length of the cervix </a:t>
            </a:r>
            <a:endParaRPr lang="en-IE" sz="3600" b="1" dirty="0">
              <a:latin typeface="Calibri" panose="020F0502020204030204" pitchFamily="34" charset="0"/>
            </a:endParaRPr>
          </a:p>
        </p:txBody>
      </p:sp>
      <p:sp>
        <p:nvSpPr>
          <p:cNvPr id="4" name="TextBox 3"/>
          <p:cNvSpPr txBox="1"/>
          <p:nvPr/>
        </p:nvSpPr>
        <p:spPr>
          <a:xfrm>
            <a:off x="6546674" y="4365583"/>
            <a:ext cx="2138766" cy="400110"/>
          </a:xfrm>
          <a:prstGeom prst="rect">
            <a:avLst/>
          </a:prstGeom>
          <a:noFill/>
        </p:spPr>
        <p:txBody>
          <a:bodyPr wrap="square" rtlCol="0">
            <a:spAutoFit/>
          </a:bodyPr>
          <a:lstStyle/>
          <a:p>
            <a:r>
              <a:rPr lang="en-IE" sz="2000" dirty="0" smtClean="0">
                <a:latin typeface="Calibri" panose="020F0502020204030204" pitchFamily="34" charset="0"/>
              </a:rPr>
              <a:t>n= 30 ewes/breed</a:t>
            </a:r>
            <a:endParaRPr lang="en-IE" sz="2000" dirty="0">
              <a:latin typeface="Calibri" panose="020F0502020204030204" pitchFamily="34" charset="0"/>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5686" y="117264"/>
            <a:ext cx="1547693" cy="1135717"/>
          </a:xfrm>
          <a:prstGeom prst="rect">
            <a:avLst/>
          </a:prstGeom>
        </p:spPr>
      </p:pic>
      <p:sp>
        <p:nvSpPr>
          <p:cNvPr id="5" name="TextBox 4"/>
          <p:cNvSpPr txBox="1"/>
          <p:nvPr/>
        </p:nvSpPr>
        <p:spPr>
          <a:xfrm>
            <a:off x="5508104" y="2002194"/>
            <a:ext cx="3352799" cy="1015663"/>
          </a:xfrm>
          <a:prstGeom prst="rect">
            <a:avLst/>
          </a:prstGeom>
          <a:noFill/>
        </p:spPr>
        <p:txBody>
          <a:bodyPr wrap="square" rtlCol="0">
            <a:spAutoFit/>
          </a:bodyPr>
          <a:lstStyle/>
          <a:p>
            <a:r>
              <a:rPr lang="en-IE" sz="2000" b="1" dirty="0" smtClean="0">
                <a:latin typeface="Calibri" panose="020F0502020204030204" pitchFamily="34" charset="0"/>
              </a:rPr>
              <a:t>Effect of breed (P &gt;0.05)</a:t>
            </a:r>
          </a:p>
          <a:p>
            <a:r>
              <a:rPr lang="en-IE" sz="2000" dirty="0" smtClean="0">
                <a:latin typeface="Calibri" panose="020F0502020204030204" pitchFamily="34" charset="0"/>
              </a:rPr>
              <a:t>Effect of type cycle (</a:t>
            </a:r>
            <a:r>
              <a:rPr lang="en-IE" sz="2000" dirty="0">
                <a:latin typeface="Calibri" panose="020F0502020204030204" pitchFamily="34" charset="0"/>
              </a:rPr>
              <a:t>P</a:t>
            </a:r>
            <a:r>
              <a:rPr lang="en-IE" sz="2000" dirty="0" smtClean="0">
                <a:latin typeface="Calibri" panose="020F0502020204030204" pitchFamily="34" charset="0"/>
              </a:rPr>
              <a:t>&lt; </a:t>
            </a:r>
            <a:r>
              <a:rPr lang="en-IE" sz="2000" dirty="0">
                <a:latin typeface="Calibri" panose="020F0502020204030204" pitchFamily="34" charset="0"/>
              </a:rPr>
              <a:t>0.05</a:t>
            </a:r>
            <a:r>
              <a:rPr lang="en-IE" sz="2000" dirty="0" smtClean="0">
                <a:latin typeface="Calibri" panose="020F0502020204030204" pitchFamily="34" charset="0"/>
              </a:rPr>
              <a:t>)</a:t>
            </a:r>
            <a:endParaRPr lang="en-IE" sz="2000" dirty="0">
              <a:latin typeface="Calibri" panose="020F0502020204030204" pitchFamily="34" charset="0"/>
            </a:endParaRPr>
          </a:p>
          <a:p>
            <a:endParaRPr lang="en-IE" sz="2000" dirty="0">
              <a:latin typeface="Calibri" panose="020F0502020204030204" pitchFamily="34" charset="0"/>
            </a:endParaRPr>
          </a:p>
        </p:txBody>
      </p:sp>
      <p:sp>
        <p:nvSpPr>
          <p:cNvPr id="7" name="TextBox 6"/>
          <p:cNvSpPr txBox="1"/>
          <p:nvPr/>
        </p:nvSpPr>
        <p:spPr>
          <a:xfrm>
            <a:off x="5129822" y="6334521"/>
            <a:ext cx="3744416" cy="369332"/>
          </a:xfrm>
          <a:prstGeom prst="rect">
            <a:avLst/>
          </a:prstGeom>
          <a:noFill/>
        </p:spPr>
        <p:txBody>
          <a:bodyPr wrap="square" rtlCol="0">
            <a:spAutoFit/>
          </a:bodyPr>
          <a:lstStyle/>
          <a:p>
            <a:pPr algn="r"/>
            <a:r>
              <a:rPr lang="en-GB" dirty="0" smtClean="0">
                <a:latin typeface="Calibri" panose="020F0502020204030204" pitchFamily="34" charset="0"/>
              </a:rPr>
              <a:t>Laura.Parreno@ul.ie</a:t>
            </a:r>
            <a:endParaRPr lang="en-GB" dirty="0">
              <a:latin typeface="Calibri" panose="020F0502020204030204" pitchFamily="34" charset="0"/>
            </a:endParaRPr>
          </a:p>
        </p:txBody>
      </p:sp>
    </p:spTree>
    <p:extLst>
      <p:ext uri="{BB962C8B-B14F-4D97-AF65-F5344CB8AC3E}">
        <p14:creationId xmlns:p14="http://schemas.microsoft.com/office/powerpoint/2010/main" val="2827362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2" y="116632"/>
            <a:ext cx="5688630" cy="1301006"/>
          </a:xfrm>
        </p:spPr>
        <p:txBody>
          <a:bodyPr>
            <a:normAutofit/>
          </a:bodyPr>
          <a:lstStyle/>
          <a:p>
            <a:r>
              <a:rPr lang="en-GB" sz="3600" b="1" dirty="0" smtClean="0">
                <a:latin typeface="Calibri" panose="020F0502020204030204" pitchFamily="34" charset="0"/>
              </a:rPr>
              <a:t>Conclusions</a:t>
            </a:r>
            <a:endParaRPr lang="en-GB" sz="3600" b="1" dirty="0">
              <a:latin typeface="Calibri" panose="020F0502020204030204" pitchFamily="34" charset="0"/>
            </a:endParaRPr>
          </a:p>
        </p:txBody>
      </p:sp>
      <p:sp>
        <p:nvSpPr>
          <p:cNvPr id="3" name="Content Placeholder 2"/>
          <p:cNvSpPr>
            <a:spLocks noGrp="1"/>
          </p:cNvSpPr>
          <p:nvPr>
            <p:ph idx="1"/>
          </p:nvPr>
        </p:nvSpPr>
        <p:spPr>
          <a:xfrm>
            <a:off x="251521" y="1427515"/>
            <a:ext cx="8640960" cy="5430485"/>
          </a:xfrm>
        </p:spPr>
        <p:txBody>
          <a:bodyPr>
            <a:normAutofit/>
          </a:bodyPr>
          <a:lstStyle/>
          <a:p>
            <a:pPr lvl="1"/>
            <a:r>
              <a:rPr lang="en-GB" dirty="0" smtClean="0">
                <a:latin typeface="Calibri" panose="020F0502020204030204" pitchFamily="34" charset="0"/>
              </a:rPr>
              <a:t>Still work in progress</a:t>
            </a:r>
          </a:p>
          <a:p>
            <a:pPr lvl="1"/>
            <a:r>
              <a:rPr lang="en-GB" dirty="0">
                <a:latin typeface="Calibri" panose="020F0502020204030204" pitchFamily="34" charset="0"/>
              </a:rPr>
              <a:t> </a:t>
            </a:r>
            <a:r>
              <a:rPr lang="en-GB" dirty="0" smtClean="0">
                <a:latin typeface="Calibri" panose="020F0502020204030204" pitchFamily="34" charset="0"/>
              </a:rPr>
              <a:t>Preliminary results promising</a:t>
            </a:r>
          </a:p>
          <a:p>
            <a:pPr lvl="2"/>
            <a:r>
              <a:rPr lang="en-GB" dirty="0" smtClean="0">
                <a:latin typeface="Calibri" panose="020F0502020204030204" pitchFamily="34" charset="0"/>
              </a:rPr>
              <a:t>Longevity in national maternal breeding indexes</a:t>
            </a:r>
          </a:p>
          <a:p>
            <a:pPr lvl="2"/>
            <a:r>
              <a:rPr lang="en-GB" dirty="0" smtClean="0">
                <a:latin typeface="Calibri" panose="020F0502020204030204" pitchFamily="34" charset="0"/>
              </a:rPr>
              <a:t>Effects of changing management on labour</a:t>
            </a:r>
          </a:p>
          <a:p>
            <a:pPr lvl="2"/>
            <a:r>
              <a:rPr lang="en-GB" dirty="0" smtClean="0">
                <a:latin typeface="Calibri" panose="020F0502020204030204" pitchFamily="34" charset="0"/>
              </a:rPr>
              <a:t>Identify most carbon efficient production systems</a:t>
            </a:r>
          </a:p>
          <a:p>
            <a:pPr lvl="2"/>
            <a:r>
              <a:rPr lang="en-GB" dirty="0" smtClean="0">
                <a:latin typeface="Calibri" panose="020F0502020204030204" pitchFamily="34" charset="0"/>
              </a:rPr>
              <a:t>Alleviate societal concerns around AI</a:t>
            </a:r>
          </a:p>
          <a:p>
            <a:pPr lvl="2"/>
            <a:r>
              <a:rPr lang="en-GB" dirty="0" smtClean="0">
                <a:latin typeface="Calibri" panose="020F0502020204030204" pitchFamily="34" charset="0"/>
              </a:rPr>
              <a:t>In partnership with farmers – surveys &amp; workshops</a:t>
            </a:r>
            <a:endParaRPr lang="en-GB" sz="1900" dirty="0" smtClean="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561D174-03A1-4388-B9C9-0250156529FA}" type="slidenum">
              <a:rPr lang="en-GB" smtClean="0">
                <a:solidFill>
                  <a:prstClr val="black">
                    <a:tint val="75000"/>
                  </a:prstClr>
                </a:solidFill>
              </a:rPr>
              <a:pPr/>
              <a:t>12</a:t>
            </a:fld>
            <a:endParaRPr lang="en-GB">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59346"/>
            <a:ext cx="1728192" cy="1268169"/>
          </a:xfrm>
          <a:prstGeom prst="rect">
            <a:avLst/>
          </a:prstGeom>
        </p:spPr>
      </p:pic>
      <p:grpSp>
        <p:nvGrpSpPr>
          <p:cNvPr id="7" name="Group 6"/>
          <p:cNvGrpSpPr/>
          <p:nvPr/>
        </p:nvGrpSpPr>
        <p:grpSpPr>
          <a:xfrm>
            <a:off x="144194" y="4869160"/>
            <a:ext cx="8869152" cy="1800200"/>
            <a:chOff x="144194" y="4869160"/>
            <a:chExt cx="8869152" cy="180020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94" y="4869160"/>
              <a:ext cx="399669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867" y="4869160"/>
              <a:ext cx="261131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6092" t="10998" r="17227" b="16858"/>
            <a:stretch/>
          </p:blipFill>
          <p:spPr bwMode="auto">
            <a:xfrm>
              <a:off x="6663224" y="4869160"/>
              <a:ext cx="235012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38713"/>
          <a:stretch/>
        </p:blipFill>
        <p:spPr bwMode="auto">
          <a:xfrm>
            <a:off x="1908000" y="4860000"/>
            <a:ext cx="2322386" cy="178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00" y="4860000"/>
            <a:ext cx="1982835" cy="1782259"/>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4000" y="4869152"/>
            <a:ext cx="2609241" cy="1783080"/>
          </a:xfrm>
          <a:prstGeom prst="rect">
            <a:avLst/>
          </a:prstGeom>
        </p:spPr>
      </p:pic>
    </p:spTree>
    <p:extLst>
      <p:ext uri="{BB962C8B-B14F-4D97-AF65-F5344CB8AC3E}">
        <p14:creationId xmlns:p14="http://schemas.microsoft.com/office/powerpoint/2010/main" val="2630094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GB" dirty="0" smtClean="0">
                <a:latin typeface="Calibri" panose="020F0502020204030204" pitchFamily="34" charset="0"/>
              </a:rPr>
              <a:t>All my </a:t>
            </a:r>
            <a:r>
              <a:rPr lang="en-GB" dirty="0" err="1" smtClean="0">
                <a:latin typeface="Calibri" panose="020F0502020204030204" pitchFamily="34" charset="0"/>
              </a:rPr>
              <a:t>SusSheP</a:t>
            </a:r>
            <a:r>
              <a:rPr lang="en-GB" dirty="0" smtClean="0">
                <a:latin typeface="Calibri" panose="020F0502020204030204" pitchFamily="34" charset="0"/>
              </a:rPr>
              <a:t> colleagues &amp; students</a:t>
            </a: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r>
              <a:rPr lang="en-GB" dirty="0" smtClean="0">
                <a:latin typeface="Calibri" panose="020F0502020204030204" pitchFamily="34" charset="0"/>
              </a:rPr>
              <a:t>EU funders</a:t>
            </a:r>
          </a:p>
          <a:p>
            <a:endParaRPr lang="en-GB" dirty="0">
              <a:latin typeface="Calibri" panose="020F0502020204030204" pitchFamily="34" charset="0"/>
            </a:endParaRPr>
          </a:p>
          <a:p>
            <a:endParaRPr lang="en-GB" dirty="0" smtClean="0">
              <a:latin typeface="Calibri" panose="020F0502020204030204" pitchFamily="34" charset="0"/>
            </a:endParaRPr>
          </a:p>
          <a:p>
            <a:r>
              <a:rPr lang="en-GB" dirty="0" smtClean="0">
                <a:latin typeface="Calibri" panose="020F0502020204030204" pitchFamily="34" charset="0"/>
              </a:rPr>
              <a:t>UK funder</a:t>
            </a:r>
            <a:endParaRPr lang="en-GB" dirty="0">
              <a:latin typeface="Calibri" panose="020F0502020204030204" pitchFamily="34" charset="0"/>
            </a:endParaRPr>
          </a:p>
        </p:txBody>
      </p:sp>
      <p:sp>
        <p:nvSpPr>
          <p:cNvPr id="2" name="Title 1"/>
          <p:cNvSpPr>
            <a:spLocks noGrp="1"/>
          </p:cNvSpPr>
          <p:nvPr>
            <p:ph type="title"/>
          </p:nvPr>
        </p:nvSpPr>
        <p:spPr>
          <a:xfrm>
            <a:off x="251522" y="116632"/>
            <a:ext cx="5688630" cy="1301006"/>
          </a:xfrm>
        </p:spPr>
        <p:txBody>
          <a:bodyPr>
            <a:normAutofit/>
          </a:bodyPr>
          <a:lstStyle/>
          <a:p>
            <a:r>
              <a:rPr lang="en-GB" sz="3600" b="1" dirty="0" smtClean="0">
                <a:latin typeface="Calibri" panose="020F0502020204030204" pitchFamily="34" charset="0"/>
              </a:rPr>
              <a:t>Acknowledgments</a:t>
            </a:r>
            <a:endParaRPr lang="en-GB" sz="3600" b="1"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561D174-03A1-4388-B9C9-0250156529FA}" type="slidenum">
              <a:rPr lang="en-GB" smtClean="0">
                <a:solidFill>
                  <a:prstClr val="black">
                    <a:tint val="75000"/>
                  </a:prstClr>
                </a:solidFill>
              </a:rPr>
              <a:pPr/>
              <a:t>13</a:t>
            </a:fld>
            <a:endParaRPr lang="en-GB">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59346"/>
            <a:ext cx="1728192" cy="126816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0" y="4579873"/>
            <a:ext cx="326707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000" y="2304567"/>
            <a:ext cx="6066712" cy="1373596"/>
          </a:xfrm>
          <a:prstGeom prst="rect">
            <a:avLst/>
          </a:prstGeom>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7543" y="5949276"/>
            <a:ext cx="2770750" cy="713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Box 8"/>
          <p:cNvSpPr txBox="1"/>
          <p:nvPr/>
        </p:nvSpPr>
        <p:spPr>
          <a:xfrm>
            <a:off x="5688293" y="4293096"/>
            <a:ext cx="3204187" cy="1323439"/>
          </a:xfrm>
          <a:prstGeom prst="rect">
            <a:avLst/>
          </a:prstGeom>
          <a:noFill/>
        </p:spPr>
        <p:txBody>
          <a:bodyPr wrap="square" rtlCol="0">
            <a:spAutoFit/>
          </a:bodyPr>
          <a:lstStyle/>
          <a:p>
            <a:r>
              <a:rPr lang="en-GB" sz="2000" i="1" dirty="0" smtClean="0">
                <a:latin typeface="Calibri" panose="020F0502020204030204" pitchFamily="34" charset="0"/>
              </a:rPr>
              <a:t>….. and the  Norwegian, British, French and Irish farmers for agreeing to be filmed!</a:t>
            </a:r>
            <a:endParaRPr lang="en-GB" sz="2000" i="1" dirty="0">
              <a:latin typeface="Calibri" panose="020F0502020204030204" pitchFamily="34" charset="0"/>
            </a:endParaRPr>
          </a:p>
        </p:txBody>
      </p:sp>
    </p:spTree>
    <p:extLst>
      <p:ext uri="{BB962C8B-B14F-4D97-AF65-F5344CB8AC3E}">
        <p14:creationId xmlns:p14="http://schemas.microsoft.com/office/powerpoint/2010/main" val="2626583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69623" y="188640"/>
            <a:ext cx="7923816" cy="1124390"/>
          </a:xfrm>
        </p:spPr>
        <p:txBody>
          <a:bodyPr>
            <a:noAutofit/>
          </a:bodyPr>
          <a:lstStyle/>
          <a:p>
            <a:r>
              <a:rPr lang="en-GB" altLang="en-US" sz="3600" b="1" dirty="0" smtClean="0">
                <a:solidFill>
                  <a:schemeClr val="tx1"/>
                </a:solidFill>
                <a:latin typeface="Calibri" panose="020F0502020204030204" pitchFamily="34" charset="0"/>
              </a:rPr>
              <a:t>Sheep Production in Europe</a:t>
            </a:r>
            <a:endParaRPr lang="fr-FR" sz="3200" b="1" dirty="0">
              <a:solidFill>
                <a:schemeClr val="tx1"/>
              </a:solidFill>
              <a:latin typeface="Calibri" panose="020F0502020204030204"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88640"/>
            <a:ext cx="1728192" cy="1268169"/>
          </a:xfrm>
          <a:prstGeom prst="rect">
            <a:avLst/>
          </a:prstGeom>
        </p:spPr>
      </p:pic>
      <p:sp>
        <p:nvSpPr>
          <p:cNvPr id="9" name="Text Box 6"/>
          <p:cNvSpPr txBox="1">
            <a:spLocks noChangeArrowheads="1"/>
          </p:cNvSpPr>
          <p:nvPr/>
        </p:nvSpPr>
        <p:spPr bwMode="auto">
          <a:xfrm>
            <a:off x="251520" y="1492164"/>
            <a:ext cx="8325247" cy="553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just" fontAlgn="base">
              <a:spcBef>
                <a:spcPct val="0"/>
              </a:spcBef>
              <a:spcAft>
                <a:spcPts val="800"/>
              </a:spcAft>
            </a:pPr>
            <a:r>
              <a:rPr lang="en-GB" altLang="en-US" sz="2400" b="1" u="sng" dirty="0" smtClean="0">
                <a:solidFill>
                  <a:srgbClr val="000000"/>
                </a:solidFill>
                <a:latin typeface="Calibri" pitchFamily="34" charset="0"/>
                <a:cs typeface="Arial" pitchFamily="34" charset="0"/>
              </a:rPr>
              <a:t>European Sheep Production:</a:t>
            </a:r>
          </a:p>
          <a:p>
            <a:pPr marL="285750" indent="-285750" algn="just" fontAlgn="base">
              <a:spcBef>
                <a:spcPts val="600"/>
              </a:spcBef>
              <a:spcAft>
                <a:spcPts val="800"/>
              </a:spcAft>
              <a:buFont typeface="Wingdings" panose="05000000000000000000" pitchFamily="2" charset="2"/>
              <a:buChar char="v"/>
            </a:pPr>
            <a:r>
              <a:rPr lang="en-GB" altLang="en-US" sz="2000" dirty="0" smtClean="0">
                <a:latin typeface="Calibri" pitchFamily="34" charset="0"/>
                <a:cs typeface="Arial" pitchFamily="34" charset="0"/>
              </a:rPr>
              <a:t>89 million sheep in Europe (EEA)</a:t>
            </a:r>
          </a:p>
          <a:p>
            <a:pPr marL="285750" indent="-285750" algn="just" fontAlgn="base">
              <a:spcBef>
                <a:spcPts val="600"/>
              </a:spcBef>
              <a:spcAft>
                <a:spcPts val="800"/>
              </a:spcAft>
              <a:buFont typeface="Wingdings" panose="05000000000000000000" pitchFamily="2" charset="2"/>
              <a:buChar char="v"/>
            </a:pPr>
            <a:r>
              <a:rPr lang="en-GB" altLang="en-US" sz="2000" dirty="0" smtClean="0">
                <a:latin typeface="Calibri" pitchFamily="34" charset="0"/>
                <a:cs typeface="Arial" pitchFamily="34" charset="0"/>
              </a:rPr>
              <a:t>Environmentally sustainable &amp; welfare friendly practices</a:t>
            </a:r>
          </a:p>
          <a:p>
            <a:pPr marL="285750" indent="-285750" algn="just" fontAlgn="base">
              <a:spcBef>
                <a:spcPts val="600"/>
              </a:spcBef>
              <a:spcAft>
                <a:spcPts val="800"/>
              </a:spcAft>
              <a:buFont typeface="Wingdings" panose="05000000000000000000" pitchFamily="2" charset="2"/>
              <a:buChar char="v"/>
            </a:pPr>
            <a:r>
              <a:rPr lang="en-GB" altLang="en-US" sz="2000" dirty="0" smtClean="0">
                <a:latin typeface="Calibri" pitchFamily="34" charset="0"/>
                <a:cs typeface="Arial" pitchFamily="34" charset="0"/>
              </a:rPr>
              <a:t>Profitable &amp; labour efficient</a:t>
            </a:r>
          </a:p>
          <a:p>
            <a:pPr algn="just" fontAlgn="base">
              <a:spcBef>
                <a:spcPts val="600"/>
              </a:spcBef>
              <a:spcAft>
                <a:spcPts val="800"/>
              </a:spcAft>
            </a:pPr>
            <a:r>
              <a:rPr lang="en-GB" altLang="en-US" sz="2000" dirty="0" smtClean="0">
                <a:latin typeface="Calibri" pitchFamily="34" charset="0"/>
                <a:cs typeface="Arial" pitchFamily="34" charset="0"/>
              </a:rPr>
              <a:t>But….</a:t>
            </a:r>
          </a:p>
          <a:p>
            <a:pPr marL="285750" indent="-285750" algn="just" fontAlgn="base">
              <a:spcBef>
                <a:spcPts val="600"/>
              </a:spcBef>
              <a:spcAft>
                <a:spcPts val="800"/>
              </a:spcAft>
              <a:buFont typeface="Wingdings" panose="05000000000000000000" pitchFamily="2" charset="2"/>
              <a:buChar char="v"/>
            </a:pPr>
            <a:r>
              <a:rPr lang="en-GB" altLang="en-US" sz="2000" dirty="0" smtClean="0">
                <a:latin typeface="Calibri" pitchFamily="34" charset="0"/>
                <a:cs typeface="Arial" pitchFamily="34" charset="0"/>
              </a:rPr>
              <a:t>Unproductive until 1</a:t>
            </a:r>
            <a:r>
              <a:rPr lang="en-GB" altLang="en-US" sz="2000" baseline="30000" dirty="0" smtClean="0">
                <a:latin typeface="Calibri" pitchFamily="34" charset="0"/>
                <a:cs typeface="Arial" pitchFamily="34" charset="0"/>
              </a:rPr>
              <a:t>st</a:t>
            </a:r>
            <a:r>
              <a:rPr lang="en-GB" altLang="en-US" sz="2000" dirty="0" smtClean="0">
                <a:latin typeface="Calibri" pitchFamily="34" charset="0"/>
                <a:cs typeface="Arial" pitchFamily="34" charset="0"/>
              </a:rPr>
              <a:t> lamb crop, only 4 crops of lamb</a:t>
            </a:r>
          </a:p>
          <a:p>
            <a:pPr marL="285750" indent="-285750" algn="just" fontAlgn="base">
              <a:spcBef>
                <a:spcPts val="600"/>
              </a:spcBef>
              <a:buFont typeface="Wingdings" panose="05000000000000000000" pitchFamily="2" charset="2"/>
              <a:buChar char="v"/>
            </a:pPr>
            <a:r>
              <a:rPr lang="en-GB" altLang="en-US" sz="2000" dirty="0" smtClean="0">
                <a:latin typeface="Calibri" pitchFamily="34" charset="0"/>
                <a:cs typeface="Arial" pitchFamily="34" charset="0"/>
              </a:rPr>
              <a:t>Varied </a:t>
            </a:r>
            <a:endParaRPr lang="en-GB" altLang="en-US" sz="2000" dirty="0">
              <a:latin typeface="Calibri" pitchFamily="34" charset="0"/>
              <a:cs typeface="Arial" pitchFamily="34" charset="0"/>
            </a:endParaRPr>
          </a:p>
          <a:p>
            <a:pPr marL="800100" lvl="1" indent="-342900" algn="just" fontAlgn="base">
              <a:spcBef>
                <a:spcPts val="600"/>
              </a:spcBef>
              <a:buFont typeface="Wingdings" panose="05000000000000000000" pitchFamily="2" charset="2"/>
              <a:buChar char="Ø"/>
            </a:pPr>
            <a:r>
              <a:rPr lang="en-GB" altLang="en-US" sz="2000" dirty="0" smtClean="0">
                <a:latin typeface="Calibri" pitchFamily="34" charset="0"/>
                <a:cs typeface="Arial" pitchFamily="34" charset="0"/>
              </a:rPr>
              <a:t>production </a:t>
            </a:r>
          </a:p>
          <a:p>
            <a:pPr marL="800100" lvl="1" indent="-342900" algn="just" fontAlgn="base">
              <a:spcBef>
                <a:spcPts val="600"/>
              </a:spcBef>
              <a:buFont typeface="Wingdings" panose="05000000000000000000" pitchFamily="2" charset="2"/>
              <a:buChar char="Ø"/>
            </a:pPr>
            <a:r>
              <a:rPr lang="en-GB" altLang="en-US" sz="2000" dirty="0" smtClean="0">
                <a:latin typeface="Calibri" pitchFamily="34" charset="0"/>
                <a:cs typeface="Arial" pitchFamily="34" charset="0"/>
              </a:rPr>
              <a:t>breeds </a:t>
            </a:r>
          </a:p>
          <a:p>
            <a:pPr marL="800100" lvl="1" indent="-342900" algn="just" fontAlgn="base">
              <a:spcBef>
                <a:spcPts val="600"/>
              </a:spcBef>
              <a:buFont typeface="Wingdings" panose="05000000000000000000" pitchFamily="2" charset="2"/>
              <a:buChar char="Ø"/>
            </a:pPr>
            <a:r>
              <a:rPr lang="en-GB" altLang="en-US" sz="2000" dirty="0" smtClean="0">
                <a:latin typeface="Calibri" pitchFamily="34" charset="0"/>
                <a:cs typeface="Arial" pitchFamily="34" charset="0"/>
              </a:rPr>
              <a:t>management </a:t>
            </a:r>
            <a:r>
              <a:rPr lang="en-GB" altLang="en-US" dirty="0" smtClean="0">
                <a:latin typeface="Calibri" pitchFamily="34" charset="0"/>
                <a:cs typeface="Arial" pitchFamily="34" charset="0"/>
              </a:rPr>
              <a:t>systems</a:t>
            </a:r>
            <a:endParaRPr lang="en-GB" altLang="en-US" dirty="0">
              <a:latin typeface="Calibri" pitchFamily="34" charset="0"/>
              <a:cs typeface="Arial" pitchFamily="34" charset="0"/>
            </a:endParaRPr>
          </a:p>
          <a:p>
            <a:pPr marL="285750" indent="-285750" algn="just" fontAlgn="base">
              <a:spcBef>
                <a:spcPct val="0"/>
              </a:spcBef>
              <a:spcAft>
                <a:spcPts val="800"/>
              </a:spcAft>
              <a:buFont typeface="Wingdings" panose="05000000000000000000" pitchFamily="2" charset="2"/>
              <a:buChar char="v"/>
            </a:pPr>
            <a:endParaRPr lang="en-GB" altLang="en-US" dirty="0">
              <a:latin typeface="Calibri" pitchFamily="34" charset="0"/>
              <a:cs typeface="Arial" pitchFamily="34" charset="0"/>
            </a:endParaRPr>
          </a:p>
          <a:p>
            <a:pPr algn="just" fontAlgn="base">
              <a:spcBef>
                <a:spcPct val="0"/>
              </a:spcBef>
              <a:spcAft>
                <a:spcPts val="400"/>
              </a:spcAft>
            </a:pPr>
            <a:endParaRPr lang="en-US" altLang="en-US" sz="3200" dirty="0">
              <a:solidFill>
                <a:prstClr val="black"/>
              </a:solidFill>
              <a:latin typeface="Calibri" panose="020F0502020204030204" pitchFamily="34" charset="0"/>
              <a:cs typeface="Arial"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7657" t="10908" r="4101" b="6263"/>
          <a:stretch/>
        </p:blipFill>
        <p:spPr>
          <a:xfrm>
            <a:off x="5508000" y="2988000"/>
            <a:ext cx="3227540" cy="2423643"/>
          </a:xfrm>
          <a:prstGeom prst="rect">
            <a:avLst/>
          </a:prstGeom>
          <a:effectLst>
            <a:softEdge rad="3175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000" y="1476000"/>
            <a:ext cx="2283313" cy="1872000"/>
          </a:xfrm>
          <a:prstGeom prst="rect">
            <a:avLst/>
          </a:prstGeom>
          <a:effectLst>
            <a:softEdge rad="31750"/>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b="22762"/>
          <a:stretch/>
        </p:blipFill>
        <p:spPr>
          <a:xfrm>
            <a:off x="7342932" y="4437112"/>
            <a:ext cx="1621730" cy="2227420"/>
          </a:xfrm>
          <a:prstGeom prst="rect">
            <a:avLst/>
          </a:prstGeom>
          <a:effectLst>
            <a:softEdge rad="31750"/>
          </a:effectLst>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22960"/>
          <a:stretch/>
        </p:blipFill>
        <p:spPr>
          <a:xfrm>
            <a:off x="6479999" y="1727499"/>
            <a:ext cx="2504739" cy="1828800"/>
          </a:xfrm>
          <a:prstGeom prst="rect">
            <a:avLst/>
          </a:prstGeom>
          <a:effectLst>
            <a:softEdge rad="31750"/>
          </a:effectLst>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28436" t="21307" r="9375" b="14985"/>
          <a:stretch/>
        </p:blipFill>
        <p:spPr>
          <a:xfrm>
            <a:off x="3145971" y="4428000"/>
            <a:ext cx="2136493" cy="1230337"/>
          </a:xfrm>
          <a:prstGeom prst="rect">
            <a:avLst/>
          </a:prstGeom>
          <a:effectLst>
            <a:softEdge rad="31750"/>
          </a:effectLst>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15665" t="13845" r="10519" b="13118"/>
          <a:stretch/>
        </p:blipFill>
        <p:spPr>
          <a:xfrm>
            <a:off x="5400000" y="5327999"/>
            <a:ext cx="1957423" cy="1452574"/>
          </a:xfrm>
          <a:prstGeom prst="rect">
            <a:avLst/>
          </a:prstGeom>
          <a:effectLst>
            <a:softEdge rad="31750"/>
          </a:effectLst>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8967" b="17287"/>
          <a:stretch/>
        </p:blipFill>
        <p:spPr>
          <a:xfrm>
            <a:off x="3456000" y="5832000"/>
            <a:ext cx="1775805" cy="907585"/>
          </a:xfrm>
          <a:prstGeom prst="rect">
            <a:avLst/>
          </a:prstGeom>
          <a:effectLst>
            <a:softEdge rad="31750"/>
          </a:effectLst>
        </p:spPr>
      </p:pic>
    </p:spTree>
    <p:extLst>
      <p:ext uri="{BB962C8B-B14F-4D97-AF65-F5344CB8AC3E}">
        <p14:creationId xmlns:p14="http://schemas.microsoft.com/office/powerpoint/2010/main" val="19671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69623" y="188640"/>
            <a:ext cx="7923816" cy="1124390"/>
          </a:xfrm>
        </p:spPr>
        <p:txBody>
          <a:bodyPr>
            <a:noAutofit/>
          </a:bodyPr>
          <a:lstStyle/>
          <a:p>
            <a:r>
              <a:rPr lang="en-GB" altLang="en-US" sz="3600" b="1" dirty="0" err="1" smtClean="0">
                <a:solidFill>
                  <a:schemeClr val="tx1"/>
                </a:solidFill>
                <a:latin typeface="Calibri" panose="020F0502020204030204" pitchFamily="34" charset="0"/>
              </a:rPr>
              <a:t>SusSheP</a:t>
            </a:r>
            <a:r>
              <a:rPr lang="en-GB" altLang="en-US" sz="3600" b="1" dirty="0" smtClean="0">
                <a:solidFill>
                  <a:schemeClr val="tx1"/>
                </a:solidFill>
                <a:latin typeface="Calibri" panose="020F0502020204030204" pitchFamily="34" charset="0"/>
              </a:rPr>
              <a:t/>
            </a:r>
            <a:br>
              <a:rPr lang="en-GB" altLang="en-US" sz="3600" b="1" dirty="0" smtClean="0">
                <a:solidFill>
                  <a:schemeClr val="tx1"/>
                </a:solidFill>
                <a:latin typeface="Calibri" panose="020F0502020204030204" pitchFamily="34" charset="0"/>
              </a:rPr>
            </a:br>
            <a:r>
              <a:rPr lang="en-GB" altLang="en-US" sz="3600" b="1" dirty="0" smtClean="0">
                <a:solidFill>
                  <a:schemeClr val="tx1"/>
                </a:solidFill>
                <a:latin typeface="Calibri" panose="020F0502020204030204" pitchFamily="34" charset="0"/>
              </a:rPr>
              <a:t>Sustainable </a:t>
            </a:r>
            <a:r>
              <a:rPr lang="en-GB" altLang="en-US" sz="3600" b="1" dirty="0">
                <a:solidFill>
                  <a:schemeClr val="tx1"/>
                </a:solidFill>
                <a:latin typeface="Calibri" panose="020F0502020204030204" pitchFamily="34" charset="0"/>
              </a:rPr>
              <a:t>Sheep </a:t>
            </a:r>
            <a:r>
              <a:rPr lang="en-GB" altLang="en-US" sz="3600" b="1" dirty="0" smtClean="0">
                <a:solidFill>
                  <a:schemeClr val="tx1"/>
                </a:solidFill>
                <a:latin typeface="Calibri" panose="020F0502020204030204" pitchFamily="34" charset="0"/>
              </a:rPr>
              <a:t>Production</a:t>
            </a:r>
            <a:endParaRPr lang="fr-FR" sz="3600" b="1" dirty="0">
              <a:solidFill>
                <a:schemeClr val="tx1"/>
              </a:solidFill>
              <a:latin typeface="Calibri" panose="020F0502020204030204"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88640"/>
            <a:ext cx="1728192" cy="1268169"/>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438" y="1657349"/>
            <a:ext cx="2468562" cy="2716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146861" y="1571152"/>
            <a:ext cx="6059191" cy="1466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ts val="400"/>
              </a:spcAft>
            </a:pPr>
            <a:r>
              <a:rPr lang="en-GB" altLang="en-US" sz="2000" b="1" dirty="0" smtClean="0">
                <a:solidFill>
                  <a:srgbClr val="000000"/>
                </a:solidFill>
                <a:latin typeface="Calibri" pitchFamily="34" charset="0"/>
                <a:cs typeface="Arial" pitchFamily="34" charset="0"/>
              </a:rPr>
              <a:t>3 </a:t>
            </a:r>
            <a:r>
              <a:rPr lang="en-GB" altLang="en-US" sz="2000" b="1" dirty="0">
                <a:solidFill>
                  <a:srgbClr val="000000"/>
                </a:solidFill>
                <a:latin typeface="Calibri" pitchFamily="34" charset="0"/>
                <a:cs typeface="Arial" pitchFamily="34" charset="0"/>
              </a:rPr>
              <a:t>year ERA-NET European project (2017-2020), with 4 European </a:t>
            </a:r>
            <a:r>
              <a:rPr lang="en-GB" altLang="en-US" sz="2000" b="1" dirty="0" smtClean="0">
                <a:solidFill>
                  <a:srgbClr val="000000"/>
                </a:solidFill>
                <a:latin typeface="Calibri" pitchFamily="34" charset="0"/>
                <a:cs typeface="Arial" pitchFamily="34" charset="0"/>
              </a:rPr>
              <a:t>countries</a:t>
            </a:r>
            <a:r>
              <a:rPr lang="en-GB" altLang="en-US" sz="2000" b="1" dirty="0">
                <a:solidFill>
                  <a:srgbClr val="000000"/>
                </a:solidFill>
                <a:latin typeface="Calibri" pitchFamily="34" charset="0"/>
                <a:cs typeface="Arial" pitchFamily="34" charset="0"/>
              </a:rPr>
              <a:t>: </a:t>
            </a:r>
            <a:r>
              <a:rPr lang="en-GB" altLang="en-US" sz="2000" b="1" dirty="0" smtClean="0">
                <a:solidFill>
                  <a:srgbClr val="000000"/>
                </a:solidFill>
                <a:latin typeface="Calibri" pitchFamily="34" charset="0"/>
                <a:cs typeface="Arial" pitchFamily="34" charset="0"/>
              </a:rPr>
              <a:t>Norway</a:t>
            </a:r>
            <a:r>
              <a:rPr lang="en-GB" altLang="en-US" sz="2000" b="1" dirty="0">
                <a:solidFill>
                  <a:srgbClr val="000000"/>
                </a:solidFill>
                <a:latin typeface="Calibri" pitchFamily="34" charset="0"/>
                <a:cs typeface="Arial" pitchFamily="34" charset="0"/>
              </a:rPr>
              <a:t>, France, Ireland &amp; UK.</a:t>
            </a:r>
            <a:endParaRPr lang="en-US" altLang="en-US" sz="3200" dirty="0">
              <a:solidFill>
                <a:prstClr val="black"/>
              </a:solidFill>
              <a:cs typeface="Arial" pitchFamily="34" charset="0"/>
            </a:endParaRPr>
          </a:p>
        </p:txBody>
      </p:sp>
      <p:sp>
        <p:nvSpPr>
          <p:cNvPr id="8" name="Text Box 5"/>
          <p:cNvSpPr txBox="1">
            <a:spLocks noChangeArrowheads="1"/>
          </p:cNvSpPr>
          <p:nvPr/>
        </p:nvSpPr>
        <p:spPr bwMode="auto">
          <a:xfrm>
            <a:off x="288000" y="3384000"/>
            <a:ext cx="5776914"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ts val="400"/>
              </a:spcAft>
            </a:pPr>
            <a:r>
              <a:rPr lang="en-GB" altLang="en-US" sz="2000" i="1" dirty="0">
                <a:solidFill>
                  <a:srgbClr val="000000"/>
                </a:solidFill>
                <a:latin typeface="Calibri" pitchFamily="34" charset="0"/>
                <a:cs typeface="Arial" pitchFamily="34" charset="0"/>
              </a:rPr>
              <a:t>Overall aim:  to increase the sustainability and profitability of European Sheep Production by addressing key industry focused problems.</a:t>
            </a:r>
          </a:p>
          <a:p>
            <a:pPr fontAlgn="base">
              <a:spcBef>
                <a:spcPct val="0"/>
              </a:spcBef>
              <a:spcAft>
                <a:spcPct val="0"/>
              </a:spcAft>
            </a:pPr>
            <a:endParaRPr lang="en-US" altLang="en-US" sz="2800" dirty="0">
              <a:solidFill>
                <a:prstClr val="black"/>
              </a:solidFill>
              <a:cs typeface="Arial" pitchFamily="34" charset="0"/>
            </a:endParaRPr>
          </a:p>
        </p:txBody>
      </p:sp>
      <p:sp>
        <p:nvSpPr>
          <p:cNvPr id="9" name="Text Box 6"/>
          <p:cNvSpPr txBox="1">
            <a:spLocks noChangeArrowheads="1"/>
          </p:cNvSpPr>
          <p:nvPr/>
        </p:nvSpPr>
        <p:spPr bwMode="auto">
          <a:xfrm>
            <a:off x="268106" y="4509120"/>
            <a:ext cx="8325247" cy="553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just" fontAlgn="base">
              <a:spcBef>
                <a:spcPct val="0"/>
              </a:spcBef>
              <a:spcAft>
                <a:spcPts val="800"/>
              </a:spcAft>
            </a:pPr>
            <a:r>
              <a:rPr lang="en-GB" altLang="en-US" sz="2000" b="1" u="sng" dirty="0">
                <a:solidFill>
                  <a:srgbClr val="000000"/>
                </a:solidFill>
                <a:latin typeface="Calibri" pitchFamily="34" charset="0"/>
                <a:cs typeface="Arial" pitchFamily="34" charset="0"/>
              </a:rPr>
              <a:t>Key objectives </a:t>
            </a:r>
            <a:r>
              <a:rPr lang="en-GB" altLang="en-US" sz="2000" dirty="0">
                <a:solidFill>
                  <a:srgbClr val="000000"/>
                </a:solidFill>
                <a:latin typeface="Calibri" pitchFamily="34" charset="0"/>
                <a:cs typeface="Arial" pitchFamily="34" charset="0"/>
              </a:rPr>
              <a:t>:</a:t>
            </a:r>
          </a:p>
          <a:p>
            <a:pPr marL="285750" indent="-285750" algn="just" fontAlgn="base">
              <a:spcBef>
                <a:spcPts val="600"/>
              </a:spcBef>
              <a:spcAft>
                <a:spcPts val="600"/>
              </a:spcAft>
              <a:buFont typeface="Wingdings" panose="05000000000000000000" pitchFamily="2" charset="2"/>
              <a:buChar char="v"/>
            </a:pPr>
            <a:r>
              <a:rPr lang="en-GB" altLang="en-US" dirty="0">
                <a:solidFill>
                  <a:srgbClr val="004B23"/>
                </a:solidFill>
                <a:latin typeface="Calibri" panose="020F0502020204030204" pitchFamily="34" charset="0"/>
                <a:cs typeface="Arial" pitchFamily="34" charset="0"/>
              </a:rPr>
              <a:t> </a:t>
            </a:r>
            <a:r>
              <a:rPr lang="en-GB" altLang="en-US" dirty="0">
                <a:latin typeface="Calibri" pitchFamily="34" charset="0"/>
                <a:cs typeface="Arial" pitchFamily="34" charset="0"/>
              </a:rPr>
              <a:t>Provide</a:t>
            </a:r>
            <a:r>
              <a:rPr lang="en-GB" altLang="en-US" b="1" dirty="0">
                <a:latin typeface="Calibri" pitchFamily="34" charset="0"/>
                <a:cs typeface="Arial" pitchFamily="34" charset="0"/>
              </a:rPr>
              <a:t> new genetic tools </a:t>
            </a:r>
            <a:r>
              <a:rPr lang="en-GB" altLang="en-US" dirty="0">
                <a:latin typeface="Calibri" pitchFamily="34" charset="0"/>
                <a:cs typeface="Arial" pitchFamily="34" charset="0"/>
              </a:rPr>
              <a:t>for farmers to increase  </a:t>
            </a:r>
            <a:r>
              <a:rPr lang="en-GB" altLang="en-US" b="1" dirty="0">
                <a:latin typeface="Calibri" pitchFamily="34" charset="0"/>
                <a:cs typeface="Arial" pitchFamily="34" charset="0"/>
              </a:rPr>
              <a:t>longevity</a:t>
            </a:r>
            <a:r>
              <a:rPr lang="en-GB" altLang="en-US" dirty="0">
                <a:latin typeface="Calibri" pitchFamily="34" charset="0"/>
                <a:cs typeface="Arial" pitchFamily="34" charset="0"/>
              </a:rPr>
              <a:t> of </a:t>
            </a:r>
            <a:r>
              <a:rPr lang="en-GB" altLang="en-US" dirty="0" smtClean="0">
                <a:latin typeface="Calibri" pitchFamily="34" charset="0"/>
                <a:cs typeface="Arial" pitchFamily="34" charset="0"/>
              </a:rPr>
              <a:t>ewes</a:t>
            </a:r>
            <a:endParaRPr lang="en-GB" altLang="en-US" dirty="0">
              <a:latin typeface="Calibri" pitchFamily="34" charset="0"/>
              <a:cs typeface="Arial" pitchFamily="34" charset="0"/>
            </a:endParaRPr>
          </a:p>
          <a:p>
            <a:pPr marL="285750" indent="-285750" algn="just" fontAlgn="base">
              <a:spcBef>
                <a:spcPts val="600"/>
              </a:spcBef>
              <a:spcAft>
                <a:spcPts val="600"/>
              </a:spcAft>
              <a:buFont typeface="Wingdings" panose="05000000000000000000" pitchFamily="2" charset="2"/>
              <a:buChar char="v"/>
            </a:pPr>
            <a:r>
              <a:rPr lang="en-GB" altLang="en-US" dirty="0">
                <a:latin typeface="Calibri" pitchFamily="34" charset="0"/>
                <a:cs typeface="Arial" pitchFamily="34" charset="0"/>
              </a:rPr>
              <a:t> Quantify </a:t>
            </a:r>
            <a:r>
              <a:rPr lang="en-GB" altLang="en-US" b="1" dirty="0">
                <a:latin typeface="Calibri" pitchFamily="34" charset="0"/>
                <a:cs typeface="Arial" pitchFamily="34" charset="0"/>
              </a:rPr>
              <a:t>labour input </a:t>
            </a:r>
            <a:r>
              <a:rPr lang="en-GB" altLang="en-US" dirty="0">
                <a:latin typeface="Calibri" pitchFamily="34" charset="0"/>
                <a:cs typeface="Arial" pitchFamily="34" charset="0"/>
              </a:rPr>
              <a:t>and </a:t>
            </a:r>
            <a:r>
              <a:rPr lang="en-GB" altLang="en-US" b="1" dirty="0">
                <a:latin typeface="Calibri" pitchFamily="34" charset="0"/>
                <a:cs typeface="Arial" pitchFamily="34" charset="0"/>
              </a:rPr>
              <a:t>carbon </a:t>
            </a:r>
            <a:r>
              <a:rPr lang="en-GB" altLang="en-US" b="1" dirty="0" err="1">
                <a:latin typeface="Calibri" pitchFamily="34" charset="0"/>
                <a:cs typeface="Arial" pitchFamily="34" charset="0"/>
              </a:rPr>
              <a:t>hoofprint</a:t>
            </a:r>
            <a:r>
              <a:rPr lang="en-GB" altLang="en-US" b="1" dirty="0">
                <a:latin typeface="Calibri" pitchFamily="34" charset="0"/>
                <a:cs typeface="Arial" pitchFamily="34" charset="0"/>
              </a:rPr>
              <a:t> </a:t>
            </a:r>
            <a:r>
              <a:rPr lang="en-GB" altLang="en-US" dirty="0">
                <a:latin typeface="Calibri" pitchFamily="34" charset="0"/>
                <a:cs typeface="Arial" pitchFamily="34" charset="0"/>
              </a:rPr>
              <a:t>in contrasting sheep </a:t>
            </a:r>
            <a:r>
              <a:rPr lang="en-GB" altLang="en-US" dirty="0" smtClean="0">
                <a:latin typeface="Calibri" pitchFamily="34" charset="0"/>
                <a:cs typeface="Arial" pitchFamily="34" charset="0"/>
              </a:rPr>
              <a:t>systems</a:t>
            </a:r>
            <a:endParaRPr lang="en-GB" altLang="en-US" dirty="0">
              <a:latin typeface="Calibri" pitchFamily="34" charset="0"/>
              <a:cs typeface="Arial" pitchFamily="34" charset="0"/>
            </a:endParaRPr>
          </a:p>
          <a:p>
            <a:pPr marL="285750" indent="-285750" algn="just" fontAlgn="base">
              <a:spcBef>
                <a:spcPts val="600"/>
              </a:spcBef>
              <a:spcAft>
                <a:spcPts val="600"/>
              </a:spcAft>
              <a:buFont typeface="Wingdings" panose="05000000000000000000" pitchFamily="2" charset="2"/>
              <a:buChar char="v"/>
            </a:pPr>
            <a:r>
              <a:rPr lang="en-GB" altLang="en-US" dirty="0">
                <a:solidFill>
                  <a:srgbClr val="004B23"/>
                </a:solidFill>
                <a:latin typeface="Calibri" panose="020F0502020204030204" pitchFamily="34" charset="0"/>
                <a:cs typeface="Arial" pitchFamily="34" charset="0"/>
              </a:rPr>
              <a:t> </a:t>
            </a:r>
            <a:r>
              <a:rPr lang="en-GB" altLang="en-US" dirty="0">
                <a:solidFill>
                  <a:srgbClr val="000000"/>
                </a:solidFill>
                <a:latin typeface="Calibri" pitchFamily="34" charset="0"/>
                <a:cs typeface="Arial" pitchFamily="34" charset="0"/>
              </a:rPr>
              <a:t>Develop more socially acceptable </a:t>
            </a:r>
            <a:r>
              <a:rPr lang="en-GB" altLang="en-US" b="1" dirty="0">
                <a:solidFill>
                  <a:srgbClr val="000000"/>
                </a:solidFill>
                <a:latin typeface="Calibri" pitchFamily="34" charset="0"/>
                <a:cs typeface="Arial" pitchFamily="34" charset="0"/>
              </a:rPr>
              <a:t>methods of AI, </a:t>
            </a:r>
            <a:r>
              <a:rPr lang="en-GB" altLang="en-US" dirty="0">
                <a:solidFill>
                  <a:srgbClr val="000000"/>
                </a:solidFill>
                <a:latin typeface="Calibri" pitchFamily="34" charset="0"/>
                <a:cs typeface="Arial" pitchFamily="34" charset="0"/>
              </a:rPr>
              <a:t>looking at ewe breed </a:t>
            </a:r>
            <a:r>
              <a:rPr lang="en-GB" altLang="en-US" dirty="0" smtClean="0">
                <a:solidFill>
                  <a:srgbClr val="000000"/>
                </a:solidFill>
                <a:latin typeface="Calibri" pitchFamily="34" charset="0"/>
                <a:cs typeface="Arial" pitchFamily="34" charset="0"/>
              </a:rPr>
              <a:t>effects</a:t>
            </a:r>
          </a:p>
          <a:p>
            <a:pPr marL="285750" indent="-285750" algn="just" fontAlgn="base">
              <a:spcBef>
                <a:spcPts val="600"/>
              </a:spcBef>
              <a:spcAft>
                <a:spcPts val="600"/>
              </a:spcAft>
              <a:buFont typeface="Wingdings" panose="05000000000000000000" pitchFamily="2" charset="2"/>
              <a:buChar char="v"/>
            </a:pPr>
            <a:r>
              <a:rPr lang="en-GB" altLang="en-US" dirty="0" smtClean="0">
                <a:solidFill>
                  <a:srgbClr val="000000"/>
                </a:solidFill>
                <a:latin typeface="Calibri" pitchFamily="34" charset="0"/>
                <a:cs typeface="Arial" pitchFamily="34" charset="0"/>
              </a:rPr>
              <a:t> Assess farmers’ </a:t>
            </a:r>
            <a:r>
              <a:rPr lang="en-GB" altLang="en-US" b="1" dirty="0" smtClean="0">
                <a:solidFill>
                  <a:srgbClr val="000000"/>
                </a:solidFill>
                <a:latin typeface="Calibri" pitchFamily="34" charset="0"/>
                <a:cs typeface="Arial" pitchFamily="34" charset="0"/>
              </a:rPr>
              <a:t>attitudes to change  </a:t>
            </a:r>
            <a:endParaRPr lang="en-US" altLang="en-US" sz="3200" b="1" dirty="0">
              <a:solidFill>
                <a:prstClr val="black"/>
              </a:solidFill>
              <a:latin typeface="Calibri" panose="020F0502020204030204" pitchFamily="34" charset="0"/>
              <a:cs typeface="Arial"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0" y="2304574"/>
            <a:ext cx="3968496" cy="896112"/>
          </a:xfrm>
          <a:prstGeom prst="rect">
            <a:avLst/>
          </a:prstGeom>
        </p:spPr>
      </p:pic>
      <p:sp>
        <p:nvSpPr>
          <p:cNvPr id="3" name="Left Arrow 2"/>
          <p:cNvSpPr/>
          <p:nvPr/>
        </p:nvSpPr>
        <p:spPr>
          <a:xfrm>
            <a:off x="7528719" y="5436000"/>
            <a:ext cx="787697" cy="2880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244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2" y="116632"/>
            <a:ext cx="8136902" cy="1301006"/>
          </a:xfrm>
        </p:spPr>
        <p:txBody>
          <a:bodyPr>
            <a:normAutofit/>
          </a:bodyPr>
          <a:lstStyle/>
          <a:p>
            <a:r>
              <a:rPr lang="en-GB" sz="3600" b="1" dirty="0" smtClean="0">
                <a:latin typeface="Calibri" panose="020F0502020204030204" pitchFamily="34" charset="0"/>
              </a:rPr>
              <a:t>Labour - Purpose &amp; Goals</a:t>
            </a:r>
            <a:endParaRPr lang="en-GB" sz="3600" b="1" dirty="0">
              <a:latin typeface="Calibri" panose="020F0502020204030204" pitchFamily="34" charset="0"/>
            </a:endParaRPr>
          </a:p>
        </p:txBody>
      </p:sp>
      <p:sp>
        <p:nvSpPr>
          <p:cNvPr id="3" name="Content Placeholder 2"/>
          <p:cNvSpPr>
            <a:spLocks noGrp="1"/>
          </p:cNvSpPr>
          <p:nvPr>
            <p:ph idx="1"/>
          </p:nvPr>
        </p:nvSpPr>
        <p:spPr>
          <a:xfrm>
            <a:off x="251521" y="1600200"/>
            <a:ext cx="7671054" cy="4925144"/>
          </a:xfrm>
        </p:spPr>
        <p:txBody>
          <a:bodyPr>
            <a:normAutofit/>
          </a:bodyPr>
          <a:lstStyle/>
          <a:p>
            <a:r>
              <a:rPr lang="en-GB" sz="2800" dirty="0" smtClean="0">
                <a:latin typeface="Calibri" panose="020F0502020204030204" pitchFamily="34" charset="0"/>
              </a:rPr>
              <a:t>To characterise </a:t>
            </a:r>
            <a:r>
              <a:rPr lang="en-GB" sz="2800" b="1" dirty="0" smtClean="0">
                <a:latin typeface="Calibri" panose="020F0502020204030204" pitchFamily="34" charset="0"/>
              </a:rPr>
              <a:t>labour input </a:t>
            </a:r>
            <a:r>
              <a:rPr lang="en-GB" sz="2800" dirty="0" smtClean="0">
                <a:latin typeface="Calibri" panose="020F0502020204030204" pitchFamily="34" charset="0"/>
              </a:rPr>
              <a:t>and </a:t>
            </a:r>
            <a:r>
              <a:rPr lang="en-GB" sz="2800" b="1" dirty="0" smtClean="0">
                <a:latin typeface="Calibri" panose="020F0502020204030204" pitchFamily="34" charset="0"/>
              </a:rPr>
              <a:t>carbon  </a:t>
            </a:r>
            <a:r>
              <a:rPr lang="en-GB" sz="2800" b="1" dirty="0" err="1" smtClean="0">
                <a:latin typeface="Calibri" panose="020F0502020204030204" pitchFamily="34" charset="0"/>
              </a:rPr>
              <a:t>hoofprint</a:t>
            </a:r>
            <a:r>
              <a:rPr lang="en-GB" sz="2800" b="1" dirty="0" smtClean="0">
                <a:latin typeface="Calibri" panose="020F0502020204030204" pitchFamily="34" charset="0"/>
              </a:rPr>
              <a:t> </a:t>
            </a:r>
            <a:r>
              <a:rPr lang="en-GB" sz="2800" dirty="0" smtClean="0">
                <a:latin typeface="Calibri" panose="020F0502020204030204" pitchFamily="34" charset="0"/>
              </a:rPr>
              <a:t>of different sheep production systems (SPSs)</a:t>
            </a:r>
          </a:p>
          <a:p>
            <a:pPr lvl="1"/>
            <a:r>
              <a:rPr lang="en-GB" dirty="0" smtClean="0">
                <a:latin typeface="Calibri" panose="020F0502020204030204" pitchFamily="34" charset="0"/>
              </a:rPr>
              <a:t>20 focus flocks:</a:t>
            </a:r>
          </a:p>
          <a:p>
            <a:pPr lvl="2"/>
            <a:r>
              <a:rPr lang="en-GB" dirty="0" smtClean="0">
                <a:latin typeface="Calibri" panose="020F0502020204030204" pitchFamily="34" charset="0"/>
              </a:rPr>
              <a:t>With/without PLF:</a:t>
            </a:r>
          </a:p>
          <a:p>
            <a:pPr lvl="3"/>
            <a:r>
              <a:rPr lang="en-GB" dirty="0" smtClean="0">
                <a:latin typeface="Calibri" panose="020F0502020204030204" pitchFamily="34" charset="0"/>
              </a:rPr>
              <a:t>4 in the UK, 2 in Ireland</a:t>
            </a:r>
          </a:p>
          <a:p>
            <a:pPr lvl="2"/>
            <a:r>
              <a:rPr lang="en-GB" dirty="0" smtClean="0">
                <a:latin typeface="Calibri" panose="020F0502020204030204" pitchFamily="34" charset="0"/>
              </a:rPr>
              <a:t>Prolific/non-prolific breed:</a:t>
            </a:r>
          </a:p>
          <a:p>
            <a:pPr lvl="3"/>
            <a:r>
              <a:rPr lang="en-GB" dirty="0" smtClean="0">
                <a:latin typeface="Calibri" panose="020F0502020204030204" pitchFamily="34" charset="0"/>
              </a:rPr>
              <a:t>4 in Ireland, 2 in Norway</a:t>
            </a:r>
          </a:p>
          <a:p>
            <a:pPr lvl="2"/>
            <a:r>
              <a:rPr lang="en-GB" dirty="0" smtClean="0">
                <a:latin typeface="Calibri" panose="020F0502020204030204" pitchFamily="34" charset="0"/>
              </a:rPr>
              <a:t>With/without high genetic gain </a:t>
            </a:r>
          </a:p>
          <a:p>
            <a:pPr lvl="3"/>
            <a:r>
              <a:rPr lang="en-GB" dirty="0" smtClean="0">
                <a:latin typeface="Calibri" panose="020F0502020204030204" pitchFamily="34" charset="0"/>
              </a:rPr>
              <a:t>Indexes (4 in the UK)</a:t>
            </a:r>
          </a:p>
          <a:p>
            <a:pPr lvl="3"/>
            <a:r>
              <a:rPr lang="en-GB" dirty="0" smtClean="0">
                <a:latin typeface="Calibri" panose="020F0502020204030204" pitchFamily="34" charset="0"/>
              </a:rPr>
              <a:t>AI (4 in France)</a:t>
            </a:r>
            <a:endParaRPr lang="en-GB"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A561D174-03A1-4388-B9C9-0250156529FA}" type="slidenum">
              <a:rPr lang="en-GB" smtClean="0">
                <a:solidFill>
                  <a:prstClr val="black">
                    <a:tint val="75000"/>
                  </a:prstClr>
                </a:solidFill>
              </a:rPr>
              <a:pPr>
                <a:defRPr/>
              </a:pPr>
              <a:t>4</a:t>
            </a:fld>
            <a:endParaRPr lang="en-GB">
              <a:solidFill>
                <a:prstClr val="black">
                  <a:tint val="7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135" y="2780928"/>
            <a:ext cx="2380670" cy="1763068"/>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88640"/>
            <a:ext cx="1728192" cy="1268169"/>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33000" contrast="12000"/>
                    </a14:imgEffect>
                  </a14:imgLayer>
                </a14:imgProps>
              </a:ext>
              <a:ext uri="{28A0092B-C50C-407E-A947-70E740481C1C}">
                <a14:useLocalDpi xmlns:a14="http://schemas.microsoft.com/office/drawing/2010/main" val="0"/>
              </a:ext>
            </a:extLst>
          </a:blip>
          <a:srcRect l="5345" t="20194" r="4585" b="9146"/>
          <a:stretch/>
        </p:blipFill>
        <p:spPr>
          <a:xfrm>
            <a:off x="6264104" y="4725144"/>
            <a:ext cx="2566544" cy="1508275"/>
          </a:xfrm>
          <a:prstGeom prst="rect">
            <a:avLst/>
          </a:prstGeom>
          <a:ln>
            <a:noFill/>
          </a:ln>
          <a:effectLst>
            <a:softEdge rad="63500"/>
          </a:effectLst>
        </p:spPr>
      </p:pic>
    </p:spTree>
    <p:extLst>
      <p:ext uri="{BB962C8B-B14F-4D97-AF65-F5344CB8AC3E}">
        <p14:creationId xmlns:p14="http://schemas.microsoft.com/office/powerpoint/2010/main" val="26555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2" y="116632"/>
            <a:ext cx="5760638" cy="1301006"/>
          </a:xfrm>
        </p:spPr>
        <p:txBody>
          <a:bodyPr>
            <a:normAutofit/>
          </a:bodyPr>
          <a:lstStyle/>
          <a:p>
            <a:r>
              <a:rPr lang="en-GB" sz="3600" b="1" dirty="0" smtClean="0">
                <a:latin typeface="Calibri" panose="020F0502020204030204" pitchFamily="34" charset="0"/>
              </a:rPr>
              <a:t>Labour - Methods</a:t>
            </a:r>
            <a:endParaRPr lang="en-GB" sz="3600" b="1" dirty="0">
              <a:latin typeface="Calibri" panose="020F0502020204030204" pitchFamily="34" charset="0"/>
            </a:endParaRPr>
          </a:p>
        </p:txBody>
      </p:sp>
      <p:sp>
        <p:nvSpPr>
          <p:cNvPr id="3" name="Content Placeholder 2"/>
          <p:cNvSpPr>
            <a:spLocks noGrp="1"/>
          </p:cNvSpPr>
          <p:nvPr>
            <p:ph idx="1"/>
          </p:nvPr>
        </p:nvSpPr>
        <p:spPr>
          <a:xfrm>
            <a:off x="251521" y="1600200"/>
            <a:ext cx="8640960" cy="5257800"/>
          </a:xfrm>
        </p:spPr>
        <p:txBody>
          <a:bodyPr>
            <a:noAutofit/>
          </a:bodyPr>
          <a:lstStyle/>
          <a:p>
            <a:r>
              <a:rPr lang="en-GB" sz="2800" dirty="0" smtClean="0">
                <a:latin typeface="Calibri" panose="020F0502020204030204" pitchFamily="34" charset="0"/>
              </a:rPr>
              <a:t>Labour recording: </a:t>
            </a:r>
          </a:p>
          <a:p>
            <a:pPr lvl="1"/>
            <a:r>
              <a:rPr lang="en-GB" sz="2000" dirty="0" smtClean="0">
                <a:latin typeface="Calibri" panose="020F0502020204030204" pitchFamily="34" charset="0"/>
              </a:rPr>
              <a:t>on sample days during the sheep year (~10-12 days) – Go Pros</a:t>
            </a:r>
          </a:p>
          <a:p>
            <a:pPr lvl="1"/>
            <a:r>
              <a:rPr lang="en-GB" sz="2000" dirty="0" smtClean="0">
                <a:latin typeface="Calibri" panose="020F0502020204030204" pitchFamily="34" charset="0"/>
              </a:rPr>
              <a:t>Common questionnaire on farm info and labour</a:t>
            </a:r>
          </a:p>
          <a:p>
            <a:pPr lvl="1"/>
            <a:r>
              <a:rPr lang="en-GB" sz="2000" dirty="0" smtClean="0">
                <a:latin typeface="Calibri" panose="020F0502020204030204" pitchFamily="34" charset="0"/>
              </a:rPr>
              <a:t>Industry benchmark </a:t>
            </a:r>
          </a:p>
          <a:p>
            <a:r>
              <a:rPr lang="en-GB" sz="2800" dirty="0" smtClean="0">
                <a:latin typeface="Calibri" panose="020F0502020204030204" pitchFamily="34" charset="0"/>
              </a:rPr>
              <a:t>Classification</a:t>
            </a:r>
            <a:r>
              <a:rPr lang="en-GB" sz="2800" dirty="0">
                <a:latin typeface="Calibri" panose="020F0502020204030204" pitchFamily="34" charset="0"/>
              </a:rPr>
              <a:t>: </a:t>
            </a:r>
            <a:endParaRPr lang="en-GB" sz="2800" dirty="0" smtClean="0">
              <a:latin typeface="Calibri" panose="020F0502020204030204" pitchFamily="34" charset="0"/>
            </a:endParaRPr>
          </a:p>
          <a:p>
            <a:pPr lvl="1"/>
            <a:r>
              <a:rPr lang="en-GB" sz="2000" dirty="0" smtClean="0">
                <a:latin typeface="Calibri" panose="020F0502020204030204" pitchFamily="34" charset="0"/>
              </a:rPr>
              <a:t>15 </a:t>
            </a:r>
            <a:r>
              <a:rPr lang="en-GB" sz="2000" dirty="0">
                <a:latin typeface="Calibri" panose="020F0502020204030204" pitchFamily="34" charset="0"/>
              </a:rPr>
              <a:t>main </a:t>
            </a:r>
            <a:r>
              <a:rPr lang="en-GB" sz="2000" dirty="0" smtClean="0">
                <a:latin typeface="Calibri" panose="020F0502020204030204" pitchFamily="34" charset="0"/>
              </a:rPr>
              <a:t>tasks</a:t>
            </a:r>
          </a:p>
          <a:p>
            <a:pPr lvl="1"/>
            <a:r>
              <a:rPr lang="en-GB" sz="2000" dirty="0" smtClean="0">
                <a:latin typeface="Calibri" panose="020F0502020204030204" pitchFamily="34" charset="0"/>
              </a:rPr>
              <a:t>Sub-tasks</a:t>
            </a:r>
          </a:p>
          <a:p>
            <a:r>
              <a:rPr lang="en-GB" sz="2800" dirty="0" smtClean="0">
                <a:latin typeface="Calibri" panose="020F0502020204030204" pitchFamily="34" charset="0"/>
              </a:rPr>
              <a:t>Carbon </a:t>
            </a:r>
            <a:r>
              <a:rPr lang="en-GB" sz="2800" dirty="0" err="1" smtClean="0">
                <a:latin typeface="Calibri" panose="020F0502020204030204" pitchFamily="34" charset="0"/>
              </a:rPr>
              <a:t>hoofprint</a:t>
            </a:r>
            <a:r>
              <a:rPr lang="en-GB" sz="2800" dirty="0" smtClean="0">
                <a:latin typeface="Calibri" panose="020F0502020204030204" pitchFamily="34" charset="0"/>
              </a:rPr>
              <a:t>:</a:t>
            </a:r>
          </a:p>
          <a:p>
            <a:pPr lvl="1"/>
            <a:r>
              <a:rPr lang="en-GB" sz="2400" dirty="0" err="1" smtClean="0">
                <a:latin typeface="Calibri" panose="020F0502020204030204" pitchFamily="34" charset="0"/>
              </a:rPr>
              <a:t>Agricalc</a:t>
            </a:r>
            <a:r>
              <a:rPr lang="en-GB" sz="2400" dirty="0" smtClean="0">
                <a:latin typeface="Calibri" panose="020F0502020204030204" pitchFamily="34" charset="0"/>
              </a:rPr>
              <a:t> © </a:t>
            </a:r>
          </a:p>
          <a:p>
            <a:pPr lvl="1"/>
            <a:r>
              <a:rPr lang="en-GB" sz="2400" dirty="0" smtClean="0">
                <a:latin typeface="Calibri" panose="020F0502020204030204" pitchFamily="34" charset="0"/>
              </a:rPr>
              <a:t>kgCO2e/kg output</a:t>
            </a:r>
          </a:p>
          <a:p>
            <a:pPr lvl="2"/>
            <a:r>
              <a:rPr lang="en-GB" sz="2000" dirty="0" smtClean="0">
                <a:latin typeface="Calibri" panose="020F0502020204030204" pitchFamily="34" charset="0"/>
              </a:rPr>
              <a:t>Whole farm</a:t>
            </a:r>
          </a:p>
          <a:p>
            <a:pPr lvl="2"/>
            <a:r>
              <a:rPr lang="en-GB" sz="2000" dirty="0" smtClean="0">
                <a:latin typeface="Calibri" panose="020F0502020204030204" pitchFamily="34" charset="0"/>
              </a:rPr>
              <a:t>flock</a:t>
            </a:r>
          </a:p>
          <a:p>
            <a:pPr marL="457200" lvl="1" indent="0">
              <a:buNone/>
            </a:pPr>
            <a:endParaRPr lang="en-GB" sz="2000" dirty="0" smtClean="0">
              <a:latin typeface="Calibri" panose="020F0502020204030204" pitchFamily="34" charset="0"/>
            </a:endParaRPr>
          </a:p>
          <a:p>
            <a:endParaRPr lang="en-GB" sz="1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561D174-03A1-4388-B9C9-0250156529FA}" type="slidenum">
              <a:rPr lang="en-GB" smtClean="0">
                <a:solidFill>
                  <a:prstClr val="black">
                    <a:tint val="75000"/>
                  </a:prstClr>
                </a:solidFill>
              </a:rPr>
              <a:pPr/>
              <a:t>5</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88640"/>
            <a:ext cx="1728192" cy="1268169"/>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633" y="1772816"/>
            <a:ext cx="2285438" cy="228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a:graphicFrameLocks noChangeAspect="1"/>
          </p:cNvGraphicFramePr>
          <p:nvPr>
            <p:extLst>
              <p:ext uri="{D42A27DB-BD31-4B8C-83A1-F6EECF244321}">
                <p14:modId xmlns:p14="http://schemas.microsoft.com/office/powerpoint/2010/main" val="2251897435"/>
              </p:ext>
            </p:extLst>
          </p:nvPr>
        </p:nvGraphicFramePr>
        <p:xfrm>
          <a:off x="2791734" y="3645022"/>
          <a:ext cx="6426714" cy="3036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8000" y="4572000"/>
            <a:ext cx="1081088"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4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2" y="116632"/>
            <a:ext cx="5760638" cy="1301006"/>
          </a:xfrm>
        </p:spPr>
        <p:txBody>
          <a:bodyPr>
            <a:normAutofit/>
          </a:bodyPr>
          <a:lstStyle/>
          <a:p>
            <a:r>
              <a:rPr lang="en-GB" sz="3600" b="1" dirty="0" smtClean="0">
                <a:latin typeface="Calibri" panose="020F0502020204030204" pitchFamily="34" charset="0"/>
              </a:rPr>
              <a:t>Labour - some initial results</a:t>
            </a:r>
            <a:endParaRPr lang="en-GB" sz="3600" b="1" dirty="0">
              <a:latin typeface="Calibri" panose="020F0502020204030204" pitchFamily="34" charset="0"/>
            </a:endParaRPr>
          </a:p>
        </p:txBody>
      </p:sp>
      <p:sp>
        <p:nvSpPr>
          <p:cNvPr id="3" name="Content Placeholder 2"/>
          <p:cNvSpPr>
            <a:spLocks noGrp="1"/>
          </p:cNvSpPr>
          <p:nvPr>
            <p:ph idx="1"/>
          </p:nvPr>
        </p:nvSpPr>
        <p:spPr>
          <a:xfrm>
            <a:off x="251521" y="1600200"/>
            <a:ext cx="8640960" cy="5257800"/>
          </a:xfrm>
        </p:spPr>
        <p:txBody>
          <a:bodyPr>
            <a:noAutofit/>
          </a:bodyPr>
          <a:lstStyle/>
          <a:p>
            <a:pPr marL="457200" lvl="1" indent="0">
              <a:buNone/>
            </a:pPr>
            <a:endParaRPr lang="en-GB" sz="2000" dirty="0" smtClean="0">
              <a:latin typeface="Calibri" panose="020F0502020204030204" pitchFamily="34" charset="0"/>
            </a:endParaRPr>
          </a:p>
          <a:p>
            <a:endParaRPr lang="en-GB" sz="1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561D174-03A1-4388-B9C9-0250156529FA}" type="slidenum">
              <a:rPr lang="en-GB" smtClean="0">
                <a:solidFill>
                  <a:prstClr val="black">
                    <a:tint val="75000"/>
                  </a:prstClr>
                </a:solidFill>
              </a:rPr>
              <a:pPr/>
              <a:t>6</a:t>
            </a:fld>
            <a:endParaRPr lang="en-GB">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88640"/>
            <a:ext cx="1728192" cy="1268169"/>
          </a:xfrm>
          <a:prstGeom prst="rect">
            <a:avLst/>
          </a:prstGeom>
        </p:spPr>
      </p:pic>
      <p:sp>
        <p:nvSpPr>
          <p:cNvPr id="7" name="TextBox 6"/>
          <p:cNvSpPr txBox="1"/>
          <p:nvPr/>
        </p:nvSpPr>
        <p:spPr>
          <a:xfrm>
            <a:off x="395536" y="1628800"/>
            <a:ext cx="8424936" cy="523220"/>
          </a:xfrm>
          <a:prstGeom prst="rect">
            <a:avLst/>
          </a:prstGeom>
          <a:noFill/>
        </p:spPr>
        <p:txBody>
          <a:bodyPr wrap="square" rtlCol="0">
            <a:spAutoFit/>
          </a:bodyPr>
          <a:lstStyle/>
          <a:p>
            <a:pPr marL="457200" indent="-457200">
              <a:buClr>
                <a:srgbClr val="00B050"/>
              </a:buClr>
              <a:buFont typeface="Arial" panose="020B0604020202020204" pitchFamily="34" charset="0"/>
              <a:buChar char="•"/>
            </a:pPr>
            <a:r>
              <a:rPr lang="en-GB" sz="2800" dirty="0" smtClean="0">
                <a:latin typeface="Calibri" panose="020F0502020204030204" pitchFamily="34" charset="0"/>
              </a:rPr>
              <a:t>Labour profiles between </a:t>
            </a:r>
            <a:r>
              <a:rPr lang="en-GB" sz="2800" dirty="0" smtClean="0">
                <a:latin typeface="Calibri" panose="020F0502020204030204" pitchFamily="34" charset="0"/>
              </a:rPr>
              <a:t>countries </a:t>
            </a:r>
            <a:r>
              <a:rPr lang="en-GB" i="1" dirty="0" smtClean="0">
                <a:latin typeface="Calibri" panose="020F0502020204030204" pitchFamily="34" charset="0"/>
              </a:rPr>
              <a:t>(only 12 flocks so far)</a:t>
            </a:r>
            <a:r>
              <a:rPr lang="en-GB" sz="2800" dirty="0" smtClean="0">
                <a:latin typeface="Calibri" panose="020F0502020204030204" pitchFamily="34" charset="0"/>
              </a:rPr>
              <a:t>:</a:t>
            </a:r>
            <a:endParaRPr lang="en-GB" sz="2800" dirty="0">
              <a:latin typeface="Calibri" panose="020F050202020403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348880"/>
            <a:ext cx="658856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27584" y="5013176"/>
            <a:ext cx="151216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83568" y="2996952"/>
            <a:ext cx="1584176"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27584" y="4509120"/>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43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114" r="13406"/>
          <a:stretch/>
        </p:blipFill>
        <p:spPr bwMode="auto">
          <a:xfrm>
            <a:off x="4572000" y="2124000"/>
            <a:ext cx="4376058" cy="362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918" r="9067"/>
          <a:stretch/>
        </p:blipFill>
        <p:spPr bwMode="auto">
          <a:xfrm>
            <a:off x="251520" y="2123389"/>
            <a:ext cx="4351669" cy="358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1522" y="116632"/>
            <a:ext cx="5760638" cy="1301006"/>
          </a:xfrm>
        </p:spPr>
        <p:txBody>
          <a:bodyPr>
            <a:normAutofit/>
          </a:bodyPr>
          <a:lstStyle/>
          <a:p>
            <a:r>
              <a:rPr lang="en-GB" sz="3600" b="1" dirty="0" smtClean="0">
                <a:latin typeface="Calibri" panose="020F0502020204030204" pitchFamily="34" charset="0"/>
              </a:rPr>
              <a:t>Labour - some initial results</a:t>
            </a:r>
            <a:endParaRPr lang="en-GB" sz="3600" b="1" dirty="0">
              <a:latin typeface="Calibri" panose="020F0502020204030204" pitchFamily="34" charset="0"/>
            </a:endParaRPr>
          </a:p>
        </p:txBody>
      </p:sp>
      <p:sp>
        <p:nvSpPr>
          <p:cNvPr id="3" name="Content Placeholder 2"/>
          <p:cNvSpPr>
            <a:spLocks noGrp="1"/>
          </p:cNvSpPr>
          <p:nvPr>
            <p:ph idx="1"/>
          </p:nvPr>
        </p:nvSpPr>
        <p:spPr>
          <a:xfrm>
            <a:off x="251521" y="1600200"/>
            <a:ext cx="8640960" cy="748680"/>
          </a:xfrm>
        </p:spPr>
        <p:txBody>
          <a:bodyPr>
            <a:noAutofit/>
          </a:bodyPr>
          <a:lstStyle/>
          <a:p>
            <a:pPr marL="457200" lvl="1" indent="0">
              <a:buNone/>
            </a:pPr>
            <a:endParaRPr lang="en-GB" sz="2000" dirty="0" smtClean="0">
              <a:latin typeface="Calibri" panose="020F0502020204030204" pitchFamily="34" charset="0"/>
            </a:endParaRPr>
          </a:p>
          <a:p>
            <a:endParaRPr lang="en-GB" sz="1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561D174-03A1-4388-B9C9-0250156529FA}" type="slidenum">
              <a:rPr lang="en-GB" smtClean="0">
                <a:solidFill>
                  <a:prstClr val="black">
                    <a:tint val="75000"/>
                  </a:prstClr>
                </a:solidFill>
              </a:rPr>
              <a:pPr/>
              <a:t>7</a:t>
            </a:fld>
            <a:endParaRPr lang="en-GB">
              <a:solidFill>
                <a:prstClr val="black">
                  <a:tint val="75000"/>
                </a:prst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88640"/>
            <a:ext cx="1728192" cy="1268169"/>
          </a:xfrm>
          <a:prstGeom prst="rect">
            <a:avLst/>
          </a:prstGeom>
        </p:spPr>
      </p:pic>
      <p:sp>
        <p:nvSpPr>
          <p:cNvPr id="7" name="TextBox 6"/>
          <p:cNvSpPr txBox="1"/>
          <p:nvPr/>
        </p:nvSpPr>
        <p:spPr>
          <a:xfrm>
            <a:off x="251520" y="1456809"/>
            <a:ext cx="7056784" cy="523220"/>
          </a:xfrm>
          <a:prstGeom prst="rect">
            <a:avLst/>
          </a:prstGeom>
          <a:noFill/>
        </p:spPr>
        <p:txBody>
          <a:bodyPr wrap="square" rtlCol="0">
            <a:spAutoFit/>
          </a:bodyPr>
          <a:lstStyle/>
          <a:p>
            <a:pPr marL="457200" indent="-457200">
              <a:buClr>
                <a:srgbClr val="00B050"/>
              </a:buClr>
              <a:buFont typeface="Arial" panose="020B0604020202020204" pitchFamily="34" charset="0"/>
              <a:buChar char="•"/>
            </a:pPr>
            <a:r>
              <a:rPr lang="en-GB" sz="2800" dirty="0" smtClean="0">
                <a:latin typeface="Calibri" panose="020F0502020204030204" pitchFamily="34" charset="0"/>
              </a:rPr>
              <a:t>Tasks between systems: at lambing</a:t>
            </a:r>
          </a:p>
        </p:txBody>
      </p:sp>
      <p:sp>
        <p:nvSpPr>
          <p:cNvPr id="6" name="Oval 5"/>
          <p:cNvSpPr/>
          <p:nvPr/>
        </p:nvSpPr>
        <p:spPr>
          <a:xfrm>
            <a:off x="1089246" y="4437112"/>
            <a:ext cx="81845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652119" y="3429000"/>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051720" y="4383866"/>
            <a:ext cx="1008112" cy="773325"/>
          </a:xfrm>
          <a:prstGeom prst="ellips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860535" y="4518500"/>
            <a:ext cx="1003449" cy="638692"/>
          </a:xfrm>
          <a:prstGeom prst="ellips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47564" y="5840341"/>
            <a:ext cx="7848872" cy="1015663"/>
          </a:xfrm>
          <a:prstGeom prst="rect">
            <a:avLst/>
          </a:prstGeom>
          <a:noFill/>
        </p:spPr>
        <p:txBody>
          <a:bodyPr wrap="square" rtlCol="0">
            <a:spAutoFit/>
          </a:bodyPr>
          <a:lstStyle/>
          <a:p>
            <a:pPr marL="342900" indent="-342900">
              <a:buClr>
                <a:srgbClr val="00B050"/>
              </a:buClr>
              <a:buFont typeface="Wingdings" panose="05000000000000000000" pitchFamily="2" charset="2"/>
              <a:buChar char="Ø"/>
            </a:pPr>
            <a:r>
              <a:rPr lang="en-GB" sz="2000" dirty="0" smtClean="0">
                <a:latin typeface="Calibri" panose="020F0502020204030204" pitchFamily="34" charset="0"/>
              </a:rPr>
              <a:t>Similarities/differences between systems</a:t>
            </a:r>
          </a:p>
          <a:p>
            <a:pPr marL="342900" indent="-342900">
              <a:buClr>
                <a:srgbClr val="00B050"/>
              </a:buClr>
              <a:buFont typeface="Wingdings" panose="05000000000000000000" pitchFamily="2" charset="2"/>
              <a:buChar char="Ø"/>
            </a:pPr>
            <a:r>
              <a:rPr lang="en-GB" sz="2000" dirty="0" smtClean="0">
                <a:latin typeface="Calibri" panose="020F0502020204030204" pitchFamily="34" charset="0"/>
              </a:rPr>
              <a:t>Quantify labour difference between systems</a:t>
            </a:r>
          </a:p>
          <a:p>
            <a:pPr marL="342900" indent="-342900">
              <a:buClr>
                <a:srgbClr val="00B050"/>
              </a:buClr>
              <a:buFont typeface="Wingdings" panose="05000000000000000000" pitchFamily="2" charset="2"/>
              <a:buChar char="Ø"/>
            </a:pPr>
            <a:r>
              <a:rPr lang="en-GB" sz="2000" dirty="0" err="1" smtClean="0">
                <a:latin typeface="Calibri" panose="020F0502020204030204" pitchFamily="34" charset="0"/>
              </a:rPr>
              <a:t>Agricalc</a:t>
            </a:r>
            <a:r>
              <a:rPr lang="en-GB" sz="2000" dirty="0" smtClean="0">
                <a:latin typeface="Calibri" panose="020F0502020204030204" pitchFamily="34" charset="0"/>
              </a:rPr>
              <a:t> © </a:t>
            </a:r>
            <a:endParaRPr lang="en-GB" sz="2000" dirty="0">
              <a:latin typeface="Calibri" panose="020F0502020204030204" pitchFamily="34" charset="0"/>
            </a:endParaRPr>
          </a:p>
        </p:txBody>
      </p:sp>
      <p:sp>
        <p:nvSpPr>
          <p:cNvPr id="9" name="Rectangle 8"/>
          <p:cNvSpPr/>
          <p:nvPr/>
        </p:nvSpPr>
        <p:spPr>
          <a:xfrm>
            <a:off x="251520" y="2123389"/>
            <a:ext cx="8696538" cy="3582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57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smtClean="0">
                <a:latin typeface="Calibri" panose="020F0502020204030204" pitchFamily="34" charset="0"/>
              </a:rPr>
              <a:t>SusSheP</a:t>
            </a:r>
            <a:r>
              <a:rPr lang="en-GB" sz="3600" b="1" dirty="0" smtClean="0">
                <a:latin typeface="Calibri" panose="020F0502020204030204" pitchFamily="34" charset="0"/>
              </a:rPr>
              <a:t> – Ewe Longevity</a:t>
            </a:r>
            <a:endParaRPr lang="en-GB" sz="3600" b="1" dirty="0">
              <a:latin typeface="Calibri" panose="020F0502020204030204" pitchFamily="34" charset="0"/>
            </a:endParaRPr>
          </a:p>
        </p:txBody>
      </p:sp>
      <p:grpSp>
        <p:nvGrpSpPr>
          <p:cNvPr id="10" name="Group 9"/>
          <p:cNvGrpSpPr/>
          <p:nvPr/>
        </p:nvGrpSpPr>
        <p:grpSpPr>
          <a:xfrm>
            <a:off x="144194" y="4869160"/>
            <a:ext cx="8869152" cy="1800200"/>
            <a:chOff x="144194" y="4869160"/>
            <a:chExt cx="8869152" cy="180020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94" y="4869160"/>
              <a:ext cx="399669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4867" y="4869160"/>
              <a:ext cx="261131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6092" t="10998" r="17227" b="16858"/>
            <a:stretch/>
          </p:blipFill>
          <p:spPr bwMode="auto">
            <a:xfrm>
              <a:off x="6663224" y="4869160"/>
              <a:ext cx="235012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116632"/>
            <a:ext cx="1457325" cy="1457325"/>
          </a:xfrm>
          <a:prstGeom prst="rect">
            <a:avLst/>
          </a:prstGeom>
        </p:spPr>
      </p:pic>
      <p:sp>
        <p:nvSpPr>
          <p:cNvPr id="6" name="Content Placeholder 5"/>
          <p:cNvSpPr>
            <a:spLocks noGrp="1"/>
          </p:cNvSpPr>
          <p:nvPr>
            <p:ph idx="1"/>
          </p:nvPr>
        </p:nvSpPr>
        <p:spPr>
          <a:xfrm>
            <a:off x="251521" y="1600200"/>
            <a:ext cx="8640960" cy="2836912"/>
          </a:xfrm>
        </p:spPr>
        <p:txBody>
          <a:bodyPr>
            <a:normAutofit/>
          </a:bodyPr>
          <a:lstStyle/>
          <a:p>
            <a:r>
              <a:rPr lang="en-GB" sz="2400" dirty="0" smtClean="0">
                <a:latin typeface="Calibri" panose="020F0502020204030204" pitchFamily="34" charset="0"/>
              </a:rPr>
              <a:t>Important trait economically</a:t>
            </a:r>
          </a:p>
          <a:p>
            <a:r>
              <a:rPr lang="en-GB" sz="2400" dirty="0" smtClean="0">
                <a:latin typeface="Calibri" panose="020F0502020204030204" pitchFamily="34" charset="0"/>
              </a:rPr>
              <a:t>Purpose of this work</a:t>
            </a:r>
          </a:p>
          <a:p>
            <a:pPr lvl="1"/>
            <a:r>
              <a:rPr lang="en-GB" sz="2000" dirty="0" smtClean="0">
                <a:latin typeface="Calibri" panose="020F0502020204030204" pitchFamily="34" charset="0"/>
              </a:rPr>
              <a:t>Investigate genetic factors controlling longevity under different production systems.</a:t>
            </a:r>
          </a:p>
          <a:p>
            <a:pPr lvl="1"/>
            <a:r>
              <a:rPr lang="en-GB" sz="2000" dirty="0" smtClean="0">
                <a:latin typeface="Calibri" panose="020F0502020204030204" pitchFamily="34" charset="0"/>
              </a:rPr>
              <a:t>Incorporate findings into future national breeding programmes</a:t>
            </a:r>
          </a:p>
          <a:p>
            <a:pPr lvl="1"/>
            <a:r>
              <a:rPr lang="en-GB" sz="2000" dirty="0" smtClean="0">
                <a:latin typeface="Calibri" panose="020F0502020204030204" pitchFamily="34" charset="0"/>
              </a:rPr>
              <a:t>Breeding healthier, longer living ewes that can perform well in a range of diverse environments</a:t>
            </a:r>
            <a:endParaRPr lang="en-GB" sz="2400" dirty="0" smtClean="0">
              <a:latin typeface="Calibri" panose="020F0502020204030204" pitchFamily="34" charset="0"/>
            </a:endParaRPr>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38713"/>
          <a:stretch/>
        </p:blipFill>
        <p:spPr bwMode="auto">
          <a:xfrm>
            <a:off x="1908000" y="4896000"/>
            <a:ext cx="2290572" cy="17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4000" y="4869152"/>
            <a:ext cx="2609241" cy="1783080"/>
          </a:xfrm>
          <a:prstGeom prst="rect">
            <a:avLst/>
          </a:prstGeom>
        </p:spPr>
      </p:pic>
    </p:spTree>
    <p:extLst>
      <p:ext uri="{BB962C8B-B14F-4D97-AF65-F5344CB8AC3E}">
        <p14:creationId xmlns:p14="http://schemas.microsoft.com/office/powerpoint/2010/main" val="1858102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smtClean="0">
                <a:latin typeface="Calibri" panose="020F0502020204030204" pitchFamily="34" charset="0"/>
              </a:rPr>
              <a:t>SusSheP</a:t>
            </a:r>
            <a:r>
              <a:rPr lang="en-GB" sz="3600" b="1" dirty="0" smtClean="0">
                <a:latin typeface="Calibri" panose="020F0502020204030204" pitchFamily="34" charset="0"/>
              </a:rPr>
              <a:t> – Ewe Longevity</a:t>
            </a:r>
            <a:endParaRPr lang="en-GB" sz="3600" b="1" dirty="0">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16632"/>
            <a:ext cx="1457325" cy="1457325"/>
          </a:xfrm>
          <a:prstGeom prst="rect">
            <a:avLst/>
          </a:prstGeom>
        </p:spPr>
      </p:pic>
      <p:sp>
        <p:nvSpPr>
          <p:cNvPr id="6" name="Content Placeholder 5"/>
          <p:cNvSpPr>
            <a:spLocks noGrp="1"/>
          </p:cNvSpPr>
          <p:nvPr>
            <p:ph idx="1"/>
          </p:nvPr>
        </p:nvSpPr>
        <p:spPr/>
        <p:txBody>
          <a:bodyPr>
            <a:normAutofit fontScale="92500" lnSpcReduction="10000"/>
          </a:bodyPr>
          <a:lstStyle/>
          <a:p>
            <a:r>
              <a:rPr lang="en-GB" sz="3000" dirty="0" smtClean="0">
                <a:latin typeface="Calibri" panose="020F0502020204030204" pitchFamily="34" charset="0"/>
              </a:rPr>
              <a:t>Countries involved:</a:t>
            </a:r>
          </a:p>
          <a:p>
            <a:pPr lvl="1"/>
            <a:r>
              <a:rPr lang="en-GB" sz="2600" dirty="0" smtClean="0">
                <a:latin typeface="Calibri" panose="020F0502020204030204" pitchFamily="34" charset="0"/>
              </a:rPr>
              <a:t>Ireland, Norway, UK</a:t>
            </a:r>
          </a:p>
          <a:p>
            <a:pPr lvl="1"/>
            <a:endParaRPr lang="en-GB" dirty="0">
              <a:latin typeface="Calibri" panose="020F0502020204030204" pitchFamily="34" charset="0"/>
            </a:endParaRPr>
          </a:p>
          <a:p>
            <a:r>
              <a:rPr lang="en-GB" sz="3000" dirty="0" smtClean="0">
                <a:latin typeface="Calibri" panose="020F0502020204030204" pitchFamily="34" charset="0"/>
              </a:rPr>
              <a:t>Main definition of longevity being investigated across all countries</a:t>
            </a:r>
          </a:p>
          <a:p>
            <a:pPr lvl="1"/>
            <a:r>
              <a:rPr lang="en-GB" sz="2600" dirty="0" smtClean="0">
                <a:latin typeface="Calibri" panose="020F0502020204030204" pitchFamily="34" charset="0"/>
              </a:rPr>
              <a:t>Age at last recorded lambing event</a:t>
            </a:r>
          </a:p>
          <a:p>
            <a:endParaRPr lang="en-GB" dirty="0">
              <a:latin typeface="Calibri" panose="020F0502020204030204" pitchFamily="34" charset="0"/>
            </a:endParaRPr>
          </a:p>
          <a:p>
            <a:r>
              <a:rPr lang="en-GB" sz="3000" dirty="0">
                <a:latin typeface="Calibri" panose="020F0502020204030204" pitchFamily="34" charset="0"/>
              </a:rPr>
              <a:t>Differences in the main reasons for culling between </a:t>
            </a:r>
            <a:r>
              <a:rPr lang="en-GB" sz="3000" dirty="0" smtClean="0">
                <a:latin typeface="Calibri" panose="020F0502020204030204" pitchFamily="34" charset="0"/>
              </a:rPr>
              <a:t>countries/systems also being investigated:</a:t>
            </a:r>
            <a:endParaRPr lang="en-GB" sz="3000" dirty="0">
              <a:latin typeface="Calibri" panose="020F0502020204030204" pitchFamily="34" charset="0"/>
            </a:endParaRPr>
          </a:p>
          <a:p>
            <a:pPr lvl="1"/>
            <a:r>
              <a:rPr lang="en-GB" sz="2600" dirty="0">
                <a:latin typeface="Calibri" panose="020F0502020204030204" pitchFamily="34" charset="0"/>
              </a:rPr>
              <a:t>Mastitis = Ireland &amp; Norway</a:t>
            </a:r>
          </a:p>
          <a:p>
            <a:pPr lvl="1"/>
            <a:r>
              <a:rPr lang="en-GB" sz="2600" dirty="0">
                <a:latin typeface="Calibri" panose="020F0502020204030204" pitchFamily="34" charset="0"/>
              </a:rPr>
              <a:t>Tooth Loss = UK</a:t>
            </a:r>
          </a:p>
          <a:p>
            <a:endParaRPr lang="en-GB" dirty="0" smtClean="0">
              <a:latin typeface="Calibri" panose="020F0502020204030204" pitchFamily="34" charset="0"/>
            </a:endParaRPr>
          </a:p>
          <a:p>
            <a:pPr marL="0" indent="0">
              <a:buNone/>
            </a:pPr>
            <a:endParaRPr lang="en-GB" dirty="0" smtClean="0">
              <a:latin typeface="Calibri" panose="020F0502020204030204" pitchFamily="34" charset="0"/>
            </a:endParaRPr>
          </a:p>
          <a:p>
            <a:endParaRPr lang="en-GB" dirty="0" smtClean="0">
              <a:latin typeface="Calibri" panose="020F0502020204030204" pitchFamily="34" charset="0"/>
            </a:endParaRPr>
          </a:p>
        </p:txBody>
      </p:sp>
      <p:sp>
        <p:nvSpPr>
          <p:cNvPr id="3" name="TextBox 2"/>
          <p:cNvSpPr txBox="1"/>
          <p:nvPr/>
        </p:nvSpPr>
        <p:spPr>
          <a:xfrm>
            <a:off x="5292080" y="6309320"/>
            <a:ext cx="3600400" cy="369332"/>
          </a:xfrm>
          <a:prstGeom prst="rect">
            <a:avLst/>
          </a:prstGeom>
          <a:noFill/>
        </p:spPr>
        <p:txBody>
          <a:bodyPr wrap="square" rtlCol="0">
            <a:spAutoFit/>
          </a:bodyPr>
          <a:lstStyle/>
          <a:p>
            <a:pPr algn="r"/>
            <a:r>
              <a:rPr lang="en-GB" dirty="0" smtClean="0">
                <a:latin typeface="Calibri" panose="020F0502020204030204" pitchFamily="34" charset="0"/>
              </a:rPr>
              <a:t>Ann.mclaren@sruc.ac.uk</a:t>
            </a:r>
            <a:endParaRPr lang="en-GB" dirty="0">
              <a:latin typeface="Calibri" panose="020F0502020204030204" pitchFamily="34" charset="0"/>
            </a:endParaRPr>
          </a:p>
        </p:txBody>
      </p:sp>
    </p:spTree>
    <p:extLst>
      <p:ext uri="{BB962C8B-B14F-4D97-AF65-F5344CB8AC3E}">
        <p14:creationId xmlns:p14="http://schemas.microsoft.com/office/powerpoint/2010/main" val="2676479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RUC Theme">
  <a:themeElements>
    <a:clrScheme name="SRUC V3">
      <a:dk1>
        <a:sysClr val="windowText" lastClr="000000"/>
      </a:dk1>
      <a:lt1>
        <a:sysClr val="window" lastClr="FFFFFF"/>
      </a:lt1>
      <a:dk2>
        <a:srgbClr val="004B23"/>
      </a:dk2>
      <a:lt2>
        <a:srgbClr val="EEECE1"/>
      </a:lt2>
      <a:accent1>
        <a:srgbClr val="006432"/>
      </a:accent1>
      <a:accent2>
        <a:srgbClr val="C0504D"/>
      </a:accent2>
      <a:accent3>
        <a:srgbClr val="92BD1E"/>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RUC Theme">
  <a:themeElements>
    <a:clrScheme name="SRUC V3">
      <a:dk1>
        <a:sysClr val="windowText" lastClr="000000"/>
      </a:dk1>
      <a:lt1>
        <a:sysClr val="window" lastClr="FFFFFF"/>
      </a:lt1>
      <a:dk2>
        <a:srgbClr val="004B23"/>
      </a:dk2>
      <a:lt2>
        <a:srgbClr val="EEECE1"/>
      </a:lt2>
      <a:accent1>
        <a:srgbClr val="006432"/>
      </a:accent1>
      <a:accent2>
        <a:srgbClr val="C0504D"/>
      </a:accent2>
      <a:accent3>
        <a:srgbClr val="92BD1E"/>
      </a:accent3>
      <a:accent4>
        <a:srgbClr val="8064A2"/>
      </a:accent4>
      <a:accent5>
        <a:srgbClr val="4BACC6"/>
      </a:accent5>
      <a:accent6>
        <a:srgbClr val="F79646"/>
      </a:accent6>
      <a:hlink>
        <a:srgbClr val="0000FF"/>
      </a:hlink>
      <a:folHlink>
        <a:srgbClr val="0000FF"/>
      </a:folHlink>
    </a:clrScheme>
    <a:fontScheme name="SRUC standar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RUC Theme">
  <a:themeElements>
    <a:clrScheme name="SRUC V3">
      <a:dk1>
        <a:sysClr val="windowText" lastClr="000000"/>
      </a:dk1>
      <a:lt1>
        <a:sysClr val="window" lastClr="FFFFFF"/>
      </a:lt1>
      <a:dk2>
        <a:srgbClr val="004B23"/>
      </a:dk2>
      <a:lt2>
        <a:srgbClr val="EEECE1"/>
      </a:lt2>
      <a:accent1>
        <a:srgbClr val="006432"/>
      </a:accent1>
      <a:accent2>
        <a:srgbClr val="C0504D"/>
      </a:accent2>
      <a:accent3>
        <a:srgbClr val="92BD1E"/>
      </a:accent3>
      <a:accent4>
        <a:srgbClr val="8064A2"/>
      </a:accent4>
      <a:accent5>
        <a:srgbClr val="4BACC6"/>
      </a:accent5>
      <a:accent6>
        <a:srgbClr val="F79646"/>
      </a:accent6>
      <a:hlink>
        <a:srgbClr val="0000FF"/>
      </a:hlink>
      <a:folHlink>
        <a:srgbClr val="0000FF"/>
      </a:folHlink>
    </a:clrScheme>
    <a:fontScheme name="SRUC standar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SRUC Theme">
  <a:themeElements>
    <a:clrScheme name="SRUC V3">
      <a:dk1>
        <a:sysClr val="windowText" lastClr="000000"/>
      </a:dk1>
      <a:lt1>
        <a:sysClr val="window" lastClr="FFFFFF"/>
      </a:lt1>
      <a:dk2>
        <a:srgbClr val="004B23"/>
      </a:dk2>
      <a:lt2>
        <a:srgbClr val="EEECE1"/>
      </a:lt2>
      <a:accent1>
        <a:srgbClr val="006432"/>
      </a:accent1>
      <a:accent2>
        <a:srgbClr val="C0504D"/>
      </a:accent2>
      <a:accent3>
        <a:srgbClr val="92BD1E"/>
      </a:accent3>
      <a:accent4>
        <a:srgbClr val="8064A2"/>
      </a:accent4>
      <a:accent5>
        <a:srgbClr val="4BACC6"/>
      </a:accent5>
      <a:accent6>
        <a:srgbClr val="F79646"/>
      </a:accent6>
      <a:hlink>
        <a:srgbClr val="0000FF"/>
      </a:hlink>
      <a:folHlink>
        <a:srgbClr val="0000FF"/>
      </a:folHlink>
    </a:clrScheme>
    <a:fontScheme name="SRUC standar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945</Words>
  <Application>Microsoft Office PowerPoint</Application>
  <PresentationFormat>On-screen Show (4:3)</PresentationFormat>
  <Paragraphs>142</Paragraphs>
  <Slides>13</Slides>
  <Notes>10</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SRUC Theme</vt:lpstr>
      <vt:lpstr>1_SRUC Theme</vt:lpstr>
      <vt:lpstr>2_SRUC Theme</vt:lpstr>
      <vt:lpstr>4_SRUC Theme</vt:lpstr>
      <vt:lpstr>SusSheP  – how to increase sustainability and profitability of European Sheep Production?</vt:lpstr>
      <vt:lpstr>Sheep Production in Europe</vt:lpstr>
      <vt:lpstr>SusSheP Sustainable Sheep Production</vt:lpstr>
      <vt:lpstr>Labour - Purpose &amp; Goals</vt:lpstr>
      <vt:lpstr>Labour - Methods</vt:lpstr>
      <vt:lpstr>Labour - some initial results</vt:lpstr>
      <vt:lpstr>Labour - some initial results</vt:lpstr>
      <vt:lpstr>SusSheP – Ewe Longevity</vt:lpstr>
      <vt:lpstr>SusSheP – Ewe Longevity</vt:lpstr>
      <vt:lpstr>Some information on the cervical AI – ewe breed effect?</vt:lpstr>
      <vt:lpstr>Length of the cervix </vt:lpstr>
      <vt:lpstr>Conclusions</vt:lpstr>
      <vt:lpstr>Acknowledgments</vt:lpstr>
    </vt:vector>
  </TitlesOfParts>
  <Company>SRUC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SusSheP Sustainable Sheep Production</dc:title>
  <dc:creator>SAC</dc:creator>
  <cp:lastModifiedBy>SAC</cp:lastModifiedBy>
  <cp:revision>74</cp:revision>
  <dcterms:created xsi:type="dcterms:W3CDTF">2018-07-17T16:20:57Z</dcterms:created>
  <dcterms:modified xsi:type="dcterms:W3CDTF">2018-08-22T16:15:45Z</dcterms:modified>
</cp:coreProperties>
</file>